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5" r:id="rId3"/>
    <p:sldId id="266" r:id="rId4"/>
    <p:sldId id="267" r:id="rId5"/>
    <p:sldId id="264" r:id="rId6"/>
    <p:sldId id="257" r:id="rId7"/>
    <p:sldId id="259" r:id="rId8"/>
    <p:sldId id="260" r:id="rId9"/>
    <p:sldId id="261" r:id="rId10"/>
    <p:sldId id="268" r:id="rId11"/>
    <p:sldId id="269" r:id="rId12"/>
    <p:sldId id="270" r:id="rId13"/>
    <p:sldId id="271" r:id="rId14"/>
    <p:sldId id="262" r:id="rId15"/>
    <p:sldId id="263"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1656" y="-50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DD2931-35F5-4AFE-B704-64AB43CECDCD}" type="doc">
      <dgm:prSet loTypeId="urn:microsoft.com/office/officeart/2005/8/layout/cycle6" loCatId="cycle" qsTypeId="urn:microsoft.com/office/officeart/2005/8/quickstyle/simple3" qsCatId="simple" csTypeId="urn:microsoft.com/office/officeart/2005/8/colors/colorful4" csCatId="colorful" phldr="1"/>
      <dgm:spPr/>
      <dgm:t>
        <a:bodyPr/>
        <a:lstStyle/>
        <a:p>
          <a:endParaRPr lang="zh-TW" altLang="en-US"/>
        </a:p>
      </dgm:t>
    </dgm:pt>
    <dgm:pt modelId="{DD8D8776-644A-4075-83C9-191C1213489C}">
      <dgm:prSet phldrT="[文字]" custT="1"/>
      <dgm:spPr/>
      <dgm:t>
        <a:bodyPr/>
        <a:lstStyle/>
        <a:p>
          <a:r>
            <a:rPr lang="zh-TW" altLang="en-US" sz="1400" dirty="0" smtClean="0"/>
            <a:t>肌肉結構、功能以及體能</a:t>
          </a:r>
          <a:endParaRPr lang="zh-TW" altLang="en-US" sz="1400" dirty="0"/>
        </a:p>
      </dgm:t>
    </dgm:pt>
    <dgm:pt modelId="{1A858242-C6CD-472A-8837-26AB76529823}" type="parTrans" cxnId="{BD35AA0D-2284-4B25-8600-4D18618F6DD3}">
      <dgm:prSet/>
      <dgm:spPr/>
      <dgm:t>
        <a:bodyPr/>
        <a:lstStyle/>
        <a:p>
          <a:endParaRPr lang="zh-TW" altLang="en-US"/>
        </a:p>
      </dgm:t>
    </dgm:pt>
    <dgm:pt modelId="{CE4119F1-898D-4939-AF2F-AEA1EDF9AE4A}" type="sibTrans" cxnId="{BD35AA0D-2284-4B25-8600-4D18618F6DD3}">
      <dgm:prSet/>
      <dgm:spPr/>
      <dgm:t>
        <a:bodyPr/>
        <a:lstStyle/>
        <a:p>
          <a:endParaRPr lang="zh-TW" altLang="en-US"/>
        </a:p>
      </dgm:t>
    </dgm:pt>
    <dgm:pt modelId="{EC034049-663C-41FD-832A-AC934181EC62}">
      <dgm:prSet phldrT="[文字]" custT="1"/>
      <dgm:spPr/>
      <dgm:t>
        <a:bodyPr/>
        <a:lstStyle/>
        <a:p>
          <a:r>
            <a:rPr lang="zh-TW" altLang="en-US" sz="1400" dirty="0" smtClean="0"/>
            <a:t>心血管系統</a:t>
          </a:r>
          <a:endParaRPr lang="zh-TW" altLang="en-US" sz="1400" dirty="0"/>
        </a:p>
      </dgm:t>
    </dgm:pt>
    <dgm:pt modelId="{B3EEC869-F5D2-4B80-8CDE-2D1C5A57FB91}" type="parTrans" cxnId="{7C1181EA-D0F3-4B20-B8FB-72D860F561D4}">
      <dgm:prSet/>
      <dgm:spPr/>
      <dgm:t>
        <a:bodyPr/>
        <a:lstStyle/>
        <a:p>
          <a:endParaRPr lang="zh-TW" altLang="en-US"/>
        </a:p>
      </dgm:t>
    </dgm:pt>
    <dgm:pt modelId="{32CCFFA7-23A4-4003-A1DA-143B298961D3}" type="sibTrans" cxnId="{7C1181EA-D0F3-4B20-B8FB-72D860F561D4}">
      <dgm:prSet/>
      <dgm:spPr/>
      <dgm:t>
        <a:bodyPr/>
        <a:lstStyle/>
        <a:p>
          <a:endParaRPr lang="zh-TW" altLang="en-US"/>
        </a:p>
      </dgm:t>
    </dgm:pt>
    <dgm:pt modelId="{717FEF71-236C-4EBA-A69D-D2E000F02828}">
      <dgm:prSet phldrT="[文字]" custT="1"/>
      <dgm:spPr/>
      <dgm:t>
        <a:bodyPr/>
        <a:lstStyle/>
        <a:p>
          <a:r>
            <a:rPr lang="zh-TW" altLang="en-US" sz="1600" dirty="0" smtClean="0"/>
            <a:t>呼吸系統</a:t>
          </a:r>
          <a:endParaRPr lang="zh-TW" altLang="en-US" sz="1600" dirty="0"/>
        </a:p>
      </dgm:t>
    </dgm:pt>
    <dgm:pt modelId="{5FCA1B6B-2A7F-4918-80D5-A5A378405B75}" type="parTrans" cxnId="{2F234CCE-78B4-46C8-B92D-26C74BA90DC4}">
      <dgm:prSet/>
      <dgm:spPr/>
      <dgm:t>
        <a:bodyPr/>
        <a:lstStyle/>
        <a:p>
          <a:endParaRPr lang="zh-TW" altLang="en-US"/>
        </a:p>
      </dgm:t>
    </dgm:pt>
    <dgm:pt modelId="{F9E397D0-C387-4620-8C16-8D1F8EF537AF}" type="sibTrans" cxnId="{2F234CCE-78B4-46C8-B92D-26C74BA90DC4}">
      <dgm:prSet/>
      <dgm:spPr/>
      <dgm:t>
        <a:bodyPr/>
        <a:lstStyle/>
        <a:p>
          <a:endParaRPr lang="zh-TW" altLang="en-US"/>
        </a:p>
      </dgm:t>
    </dgm:pt>
    <dgm:pt modelId="{C03C237D-DC22-45DE-94AE-65E56B78077F}">
      <dgm:prSet phldrT="[文字]" custT="1"/>
      <dgm:spPr/>
      <dgm:t>
        <a:bodyPr/>
        <a:lstStyle/>
        <a:p>
          <a:r>
            <a:rPr lang="zh-TW" altLang="en-US" sz="1400" dirty="0" smtClean="0"/>
            <a:t>體力工作能力</a:t>
          </a:r>
          <a:endParaRPr lang="zh-TW" altLang="en-US" sz="1400" dirty="0"/>
        </a:p>
      </dgm:t>
    </dgm:pt>
    <dgm:pt modelId="{BB9E680D-B3BE-4858-976E-F3D88FB35CBE}" type="parTrans" cxnId="{AD2F2CF4-B1D0-4F42-8CB2-DF92A295D6ED}">
      <dgm:prSet/>
      <dgm:spPr/>
      <dgm:t>
        <a:bodyPr/>
        <a:lstStyle/>
        <a:p>
          <a:endParaRPr lang="zh-TW" altLang="en-US"/>
        </a:p>
      </dgm:t>
    </dgm:pt>
    <dgm:pt modelId="{495FB8DE-1C06-4304-8758-3C5AF6DEF6D1}" type="sibTrans" cxnId="{AD2F2CF4-B1D0-4F42-8CB2-DF92A295D6ED}">
      <dgm:prSet/>
      <dgm:spPr/>
      <dgm:t>
        <a:bodyPr/>
        <a:lstStyle/>
        <a:p>
          <a:endParaRPr lang="zh-TW" altLang="en-US"/>
        </a:p>
      </dgm:t>
    </dgm:pt>
    <dgm:pt modelId="{BE8E3E77-412D-4F03-BBC6-41BDB539E442}">
      <dgm:prSet phldrT="[文字]" custT="1"/>
      <dgm:spPr/>
      <dgm:t>
        <a:bodyPr/>
        <a:lstStyle/>
        <a:p>
          <a:r>
            <a:rPr lang="zh-TW" altLang="en-US" sz="1400" dirty="0" smtClean="0"/>
            <a:t>影響工作的因素</a:t>
          </a:r>
          <a:endParaRPr lang="zh-TW" altLang="en-US" sz="1400" dirty="0"/>
        </a:p>
      </dgm:t>
    </dgm:pt>
    <dgm:pt modelId="{D2EB63FD-4EAA-42C9-AF1E-D7869A062A0D}" type="parTrans" cxnId="{38E66808-676B-437A-A7B5-6C9C150687BB}">
      <dgm:prSet/>
      <dgm:spPr/>
      <dgm:t>
        <a:bodyPr/>
        <a:lstStyle/>
        <a:p>
          <a:endParaRPr lang="zh-TW" altLang="en-US"/>
        </a:p>
      </dgm:t>
    </dgm:pt>
    <dgm:pt modelId="{3C38276B-27F8-4D0A-BCF5-A5E31A012A51}" type="sibTrans" cxnId="{38E66808-676B-437A-A7B5-6C9C150687BB}">
      <dgm:prSet/>
      <dgm:spPr/>
      <dgm:t>
        <a:bodyPr/>
        <a:lstStyle/>
        <a:p>
          <a:endParaRPr lang="zh-TW" altLang="en-US"/>
        </a:p>
      </dgm:t>
    </dgm:pt>
    <dgm:pt modelId="{5C5E2F47-2DAD-44A1-80B3-2FA7877FDDF1}">
      <dgm:prSet/>
      <dgm:spPr/>
      <dgm:t>
        <a:bodyPr/>
        <a:lstStyle/>
        <a:p>
          <a:r>
            <a:rPr lang="zh-TW" altLang="en-US" dirty="0" smtClean="0"/>
            <a:t>生理風險評估與作業設計的現況</a:t>
          </a:r>
          <a:endParaRPr lang="zh-TW" altLang="en-US" dirty="0"/>
        </a:p>
      </dgm:t>
    </dgm:pt>
    <dgm:pt modelId="{B8FC7A37-641A-4E01-ABA6-E617DABCCE69}" type="parTrans" cxnId="{29531457-7630-4BEA-A091-B3885BE5F73E}">
      <dgm:prSet/>
      <dgm:spPr/>
      <dgm:t>
        <a:bodyPr/>
        <a:lstStyle/>
        <a:p>
          <a:endParaRPr lang="zh-TW" altLang="en-US"/>
        </a:p>
      </dgm:t>
    </dgm:pt>
    <dgm:pt modelId="{350B0140-AA2A-4B16-92C8-6E56C502A5F4}" type="sibTrans" cxnId="{29531457-7630-4BEA-A091-B3885BE5F73E}">
      <dgm:prSet/>
      <dgm:spPr/>
      <dgm:t>
        <a:bodyPr/>
        <a:lstStyle/>
        <a:p>
          <a:endParaRPr lang="zh-TW" altLang="en-US"/>
        </a:p>
      </dgm:t>
    </dgm:pt>
    <dgm:pt modelId="{005DC40B-7A53-401A-96AF-51A035B128C5}" type="pres">
      <dgm:prSet presAssocID="{C9DD2931-35F5-4AFE-B704-64AB43CECDCD}" presName="cycle" presStyleCnt="0">
        <dgm:presLayoutVars>
          <dgm:dir/>
          <dgm:resizeHandles val="exact"/>
        </dgm:presLayoutVars>
      </dgm:prSet>
      <dgm:spPr/>
      <dgm:t>
        <a:bodyPr/>
        <a:lstStyle/>
        <a:p>
          <a:endParaRPr lang="zh-TW" altLang="en-US"/>
        </a:p>
      </dgm:t>
    </dgm:pt>
    <dgm:pt modelId="{5215EBA4-659B-4DD2-B368-53B99B50894C}" type="pres">
      <dgm:prSet presAssocID="{DD8D8776-644A-4075-83C9-191C1213489C}" presName="node" presStyleLbl="node1" presStyleIdx="0" presStyleCnt="6">
        <dgm:presLayoutVars>
          <dgm:bulletEnabled val="1"/>
        </dgm:presLayoutVars>
      </dgm:prSet>
      <dgm:spPr/>
      <dgm:t>
        <a:bodyPr/>
        <a:lstStyle/>
        <a:p>
          <a:endParaRPr lang="zh-TW" altLang="en-US"/>
        </a:p>
      </dgm:t>
    </dgm:pt>
    <dgm:pt modelId="{70F32B0F-3CF9-4DDA-984B-748D970168DE}" type="pres">
      <dgm:prSet presAssocID="{DD8D8776-644A-4075-83C9-191C1213489C}" presName="spNode" presStyleCnt="0"/>
      <dgm:spPr/>
    </dgm:pt>
    <dgm:pt modelId="{DCC8B182-B3E5-4735-B3CC-6E3A6F9EB67D}" type="pres">
      <dgm:prSet presAssocID="{CE4119F1-898D-4939-AF2F-AEA1EDF9AE4A}" presName="sibTrans" presStyleLbl="sibTrans1D1" presStyleIdx="0" presStyleCnt="6"/>
      <dgm:spPr/>
      <dgm:t>
        <a:bodyPr/>
        <a:lstStyle/>
        <a:p>
          <a:endParaRPr lang="zh-TW" altLang="en-US"/>
        </a:p>
      </dgm:t>
    </dgm:pt>
    <dgm:pt modelId="{E05C4525-AEDD-433B-8812-F8032F94D6A0}" type="pres">
      <dgm:prSet presAssocID="{EC034049-663C-41FD-832A-AC934181EC62}" presName="node" presStyleLbl="node1" presStyleIdx="1" presStyleCnt="6">
        <dgm:presLayoutVars>
          <dgm:bulletEnabled val="1"/>
        </dgm:presLayoutVars>
      </dgm:prSet>
      <dgm:spPr/>
      <dgm:t>
        <a:bodyPr/>
        <a:lstStyle/>
        <a:p>
          <a:endParaRPr lang="zh-TW" altLang="en-US"/>
        </a:p>
      </dgm:t>
    </dgm:pt>
    <dgm:pt modelId="{835CFED7-2B51-4662-9F29-B2D8E51E9E61}" type="pres">
      <dgm:prSet presAssocID="{EC034049-663C-41FD-832A-AC934181EC62}" presName="spNode" presStyleCnt="0"/>
      <dgm:spPr/>
    </dgm:pt>
    <dgm:pt modelId="{F16DEECB-F336-4A47-9697-B8B9410B996F}" type="pres">
      <dgm:prSet presAssocID="{32CCFFA7-23A4-4003-A1DA-143B298961D3}" presName="sibTrans" presStyleLbl="sibTrans1D1" presStyleIdx="1" presStyleCnt="6"/>
      <dgm:spPr/>
      <dgm:t>
        <a:bodyPr/>
        <a:lstStyle/>
        <a:p>
          <a:endParaRPr lang="zh-TW" altLang="en-US"/>
        </a:p>
      </dgm:t>
    </dgm:pt>
    <dgm:pt modelId="{62B442A3-7738-4E04-8EA1-4F919B38071E}" type="pres">
      <dgm:prSet presAssocID="{717FEF71-236C-4EBA-A69D-D2E000F02828}" presName="node" presStyleLbl="node1" presStyleIdx="2" presStyleCnt="6">
        <dgm:presLayoutVars>
          <dgm:bulletEnabled val="1"/>
        </dgm:presLayoutVars>
      </dgm:prSet>
      <dgm:spPr/>
      <dgm:t>
        <a:bodyPr/>
        <a:lstStyle/>
        <a:p>
          <a:endParaRPr lang="zh-TW" altLang="en-US"/>
        </a:p>
      </dgm:t>
    </dgm:pt>
    <dgm:pt modelId="{AF5A2369-48C5-4B1D-A155-C81AE17AC254}" type="pres">
      <dgm:prSet presAssocID="{717FEF71-236C-4EBA-A69D-D2E000F02828}" presName="spNode" presStyleCnt="0"/>
      <dgm:spPr/>
    </dgm:pt>
    <dgm:pt modelId="{68C45699-CA5C-4AD5-98A5-1B2ABF816D47}" type="pres">
      <dgm:prSet presAssocID="{F9E397D0-C387-4620-8C16-8D1F8EF537AF}" presName="sibTrans" presStyleLbl="sibTrans1D1" presStyleIdx="2" presStyleCnt="6"/>
      <dgm:spPr/>
      <dgm:t>
        <a:bodyPr/>
        <a:lstStyle/>
        <a:p>
          <a:endParaRPr lang="zh-TW" altLang="en-US"/>
        </a:p>
      </dgm:t>
    </dgm:pt>
    <dgm:pt modelId="{45C2B26A-4109-46A4-8130-A5D87BFD0D52}" type="pres">
      <dgm:prSet presAssocID="{C03C237D-DC22-45DE-94AE-65E56B78077F}" presName="node" presStyleLbl="node1" presStyleIdx="3" presStyleCnt="6">
        <dgm:presLayoutVars>
          <dgm:bulletEnabled val="1"/>
        </dgm:presLayoutVars>
      </dgm:prSet>
      <dgm:spPr/>
      <dgm:t>
        <a:bodyPr/>
        <a:lstStyle/>
        <a:p>
          <a:endParaRPr lang="zh-TW" altLang="en-US"/>
        </a:p>
      </dgm:t>
    </dgm:pt>
    <dgm:pt modelId="{FD569EB8-1C84-4B74-80AA-C911BA5C877C}" type="pres">
      <dgm:prSet presAssocID="{C03C237D-DC22-45DE-94AE-65E56B78077F}" presName="spNode" presStyleCnt="0"/>
      <dgm:spPr/>
    </dgm:pt>
    <dgm:pt modelId="{2141C2A2-045E-4D52-812F-3B95C86ED392}" type="pres">
      <dgm:prSet presAssocID="{495FB8DE-1C06-4304-8758-3C5AF6DEF6D1}" presName="sibTrans" presStyleLbl="sibTrans1D1" presStyleIdx="3" presStyleCnt="6"/>
      <dgm:spPr/>
      <dgm:t>
        <a:bodyPr/>
        <a:lstStyle/>
        <a:p>
          <a:endParaRPr lang="zh-TW" altLang="en-US"/>
        </a:p>
      </dgm:t>
    </dgm:pt>
    <dgm:pt modelId="{FE8B1C47-7B84-4FA8-82C2-463E55BFA451}" type="pres">
      <dgm:prSet presAssocID="{BE8E3E77-412D-4F03-BBC6-41BDB539E442}" presName="node" presStyleLbl="node1" presStyleIdx="4" presStyleCnt="6" custScaleX="118434">
        <dgm:presLayoutVars>
          <dgm:bulletEnabled val="1"/>
        </dgm:presLayoutVars>
      </dgm:prSet>
      <dgm:spPr/>
      <dgm:t>
        <a:bodyPr/>
        <a:lstStyle/>
        <a:p>
          <a:endParaRPr lang="zh-TW" altLang="en-US"/>
        </a:p>
      </dgm:t>
    </dgm:pt>
    <dgm:pt modelId="{D926C8D1-15EE-4356-952C-929F39F2FE44}" type="pres">
      <dgm:prSet presAssocID="{BE8E3E77-412D-4F03-BBC6-41BDB539E442}" presName="spNode" presStyleCnt="0"/>
      <dgm:spPr/>
    </dgm:pt>
    <dgm:pt modelId="{8CDE9DCA-68B7-4C2D-B530-66EC4230A92E}" type="pres">
      <dgm:prSet presAssocID="{3C38276B-27F8-4D0A-BCF5-A5E31A012A51}" presName="sibTrans" presStyleLbl="sibTrans1D1" presStyleIdx="4" presStyleCnt="6"/>
      <dgm:spPr/>
      <dgm:t>
        <a:bodyPr/>
        <a:lstStyle/>
        <a:p>
          <a:endParaRPr lang="zh-TW" altLang="en-US"/>
        </a:p>
      </dgm:t>
    </dgm:pt>
    <dgm:pt modelId="{54E73AAA-019D-40D8-9E93-0325FF6F3F77}" type="pres">
      <dgm:prSet presAssocID="{5C5E2F47-2DAD-44A1-80B3-2FA7877FDDF1}" presName="node" presStyleLbl="node1" presStyleIdx="5" presStyleCnt="6">
        <dgm:presLayoutVars>
          <dgm:bulletEnabled val="1"/>
        </dgm:presLayoutVars>
      </dgm:prSet>
      <dgm:spPr/>
      <dgm:t>
        <a:bodyPr/>
        <a:lstStyle/>
        <a:p>
          <a:endParaRPr lang="zh-TW" altLang="en-US"/>
        </a:p>
      </dgm:t>
    </dgm:pt>
    <dgm:pt modelId="{8E3D5953-CA7F-48ED-B8B1-5F619D19143B}" type="pres">
      <dgm:prSet presAssocID="{5C5E2F47-2DAD-44A1-80B3-2FA7877FDDF1}" presName="spNode" presStyleCnt="0"/>
      <dgm:spPr/>
    </dgm:pt>
    <dgm:pt modelId="{11DBCD0C-246D-4183-A62C-5FFC4AA940BB}" type="pres">
      <dgm:prSet presAssocID="{350B0140-AA2A-4B16-92C8-6E56C502A5F4}" presName="sibTrans" presStyleLbl="sibTrans1D1" presStyleIdx="5" presStyleCnt="6"/>
      <dgm:spPr/>
      <dgm:t>
        <a:bodyPr/>
        <a:lstStyle/>
        <a:p>
          <a:endParaRPr lang="zh-TW" altLang="en-US"/>
        </a:p>
      </dgm:t>
    </dgm:pt>
  </dgm:ptLst>
  <dgm:cxnLst>
    <dgm:cxn modelId="{7C1181EA-D0F3-4B20-B8FB-72D860F561D4}" srcId="{C9DD2931-35F5-4AFE-B704-64AB43CECDCD}" destId="{EC034049-663C-41FD-832A-AC934181EC62}" srcOrd="1" destOrd="0" parTransId="{B3EEC869-F5D2-4B80-8CDE-2D1C5A57FB91}" sibTransId="{32CCFFA7-23A4-4003-A1DA-143B298961D3}"/>
    <dgm:cxn modelId="{7115724F-89A0-40E7-A086-BE5D2441AB69}" type="presOf" srcId="{F9E397D0-C387-4620-8C16-8D1F8EF537AF}" destId="{68C45699-CA5C-4AD5-98A5-1B2ABF816D47}" srcOrd="0" destOrd="0" presId="urn:microsoft.com/office/officeart/2005/8/layout/cycle6"/>
    <dgm:cxn modelId="{54042917-376C-4E96-8D9B-48E9E12D5B1C}" type="presOf" srcId="{CE4119F1-898D-4939-AF2F-AEA1EDF9AE4A}" destId="{DCC8B182-B3E5-4735-B3CC-6E3A6F9EB67D}" srcOrd="0" destOrd="0" presId="urn:microsoft.com/office/officeart/2005/8/layout/cycle6"/>
    <dgm:cxn modelId="{FED323C6-2C79-4ABD-976D-EDF1B9ADEC47}" type="presOf" srcId="{DD8D8776-644A-4075-83C9-191C1213489C}" destId="{5215EBA4-659B-4DD2-B368-53B99B50894C}" srcOrd="0" destOrd="0" presId="urn:microsoft.com/office/officeart/2005/8/layout/cycle6"/>
    <dgm:cxn modelId="{49CE9698-C636-4511-98A4-B14CB3072B5B}" type="presOf" srcId="{BE8E3E77-412D-4F03-BBC6-41BDB539E442}" destId="{FE8B1C47-7B84-4FA8-82C2-463E55BFA451}" srcOrd="0" destOrd="0" presId="urn:microsoft.com/office/officeart/2005/8/layout/cycle6"/>
    <dgm:cxn modelId="{2F234CCE-78B4-46C8-B92D-26C74BA90DC4}" srcId="{C9DD2931-35F5-4AFE-B704-64AB43CECDCD}" destId="{717FEF71-236C-4EBA-A69D-D2E000F02828}" srcOrd="2" destOrd="0" parTransId="{5FCA1B6B-2A7F-4918-80D5-A5A378405B75}" sibTransId="{F9E397D0-C387-4620-8C16-8D1F8EF537AF}"/>
    <dgm:cxn modelId="{38E66808-676B-437A-A7B5-6C9C150687BB}" srcId="{C9DD2931-35F5-4AFE-B704-64AB43CECDCD}" destId="{BE8E3E77-412D-4F03-BBC6-41BDB539E442}" srcOrd="4" destOrd="0" parTransId="{D2EB63FD-4EAA-42C9-AF1E-D7869A062A0D}" sibTransId="{3C38276B-27F8-4D0A-BCF5-A5E31A012A51}"/>
    <dgm:cxn modelId="{B2422578-2097-4ED5-9087-F9738E93B950}" type="presOf" srcId="{495FB8DE-1C06-4304-8758-3C5AF6DEF6D1}" destId="{2141C2A2-045E-4D52-812F-3B95C86ED392}" srcOrd="0" destOrd="0" presId="urn:microsoft.com/office/officeart/2005/8/layout/cycle6"/>
    <dgm:cxn modelId="{29531457-7630-4BEA-A091-B3885BE5F73E}" srcId="{C9DD2931-35F5-4AFE-B704-64AB43CECDCD}" destId="{5C5E2F47-2DAD-44A1-80B3-2FA7877FDDF1}" srcOrd="5" destOrd="0" parTransId="{B8FC7A37-641A-4E01-ABA6-E617DABCCE69}" sibTransId="{350B0140-AA2A-4B16-92C8-6E56C502A5F4}"/>
    <dgm:cxn modelId="{AFC3A6A8-FB47-4A2B-A03D-CA2AC713D054}" type="presOf" srcId="{C9DD2931-35F5-4AFE-B704-64AB43CECDCD}" destId="{005DC40B-7A53-401A-96AF-51A035B128C5}" srcOrd="0" destOrd="0" presId="urn:microsoft.com/office/officeart/2005/8/layout/cycle6"/>
    <dgm:cxn modelId="{C6FF0317-EDBF-4DBD-ABD5-F6B8BAF7CB7F}" type="presOf" srcId="{C03C237D-DC22-45DE-94AE-65E56B78077F}" destId="{45C2B26A-4109-46A4-8130-A5D87BFD0D52}" srcOrd="0" destOrd="0" presId="urn:microsoft.com/office/officeart/2005/8/layout/cycle6"/>
    <dgm:cxn modelId="{FDEF6229-75AD-4136-8EB9-D39E52940032}" type="presOf" srcId="{3C38276B-27F8-4D0A-BCF5-A5E31A012A51}" destId="{8CDE9DCA-68B7-4C2D-B530-66EC4230A92E}" srcOrd="0" destOrd="0" presId="urn:microsoft.com/office/officeart/2005/8/layout/cycle6"/>
    <dgm:cxn modelId="{B0992F34-6CEF-4121-A52F-0FD96903C718}" type="presOf" srcId="{32CCFFA7-23A4-4003-A1DA-143B298961D3}" destId="{F16DEECB-F336-4A47-9697-B8B9410B996F}" srcOrd="0" destOrd="0" presId="urn:microsoft.com/office/officeart/2005/8/layout/cycle6"/>
    <dgm:cxn modelId="{C8A818A5-B31C-4C64-97EB-7034FF6EB474}" type="presOf" srcId="{717FEF71-236C-4EBA-A69D-D2E000F02828}" destId="{62B442A3-7738-4E04-8EA1-4F919B38071E}" srcOrd="0" destOrd="0" presId="urn:microsoft.com/office/officeart/2005/8/layout/cycle6"/>
    <dgm:cxn modelId="{4332824E-351D-44EA-947F-E7DDB8AAF8F1}" type="presOf" srcId="{350B0140-AA2A-4B16-92C8-6E56C502A5F4}" destId="{11DBCD0C-246D-4183-A62C-5FFC4AA940BB}" srcOrd="0" destOrd="0" presId="urn:microsoft.com/office/officeart/2005/8/layout/cycle6"/>
    <dgm:cxn modelId="{BD35AA0D-2284-4B25-8600-4D18618F6DD3}" srcId="{C9DD2931-35F5-4AFE-B704-64AB43CECDCD}" destId="{DD8D8776-644A-4075-83C9-191C1213489C}" srcOrd="0" destOrd="0" parTransId="{1A858242-C6CD-472A-8837-26AB76529823}" sibTransId="{CE4119F1-898D-4939-AF2F-AEA1EDF9AE4A}"/>
    <dgm:cxn modelId="{B5C9087B-2E7E-4692-AEFB-BB60B44DA25E}" type="presOf" srcId="{EC034049-663C-41FD-832A-AC934181EC62}" destId="{E05C4525-AEDD-433B-8812-F8032F94D6A0}" srcOrd="0" destOrd="0" presId="urn:microsoft.com/office/officeart/2005/8/layout/cycle6"/>
    <dgm:cxn modelId="{AD2F2CF4-B1D0-4F42-8CB2-DF92A295D6ED}" srcId="{C9DD2931-35F5-4AFE-B704-64AB43CECDCD}" destId="{C03C237D-DC22-45DE-94AE-65E56B78077F}" srcOrd="3" destOrd="0" parTransId="{BB9E680D-B3BE-4858-976E-F3D88FB35CBE}" sibTransId="{495FB8DE-1C06-4304-8758-3C5AF6DEF6D1}"/>
    <dgm:cxn modelId="{51C86B37-09B3-4931-B629-6908E052A14F}" type="presOf" srcId="{5C5E2F47-2DAD-44A1-80B3-2FA7877FDDF1}" destId="{54E73AAA-019D-40D8-9E93-0325FF6F3F77}" srcOrd="0" destOrd="0" presId="urn:microsoft.com/office/officeart/2005/8/layout/cycle6"/>
    <dgm:cxn modelId="{520E7A45-7093-4D8B-BC19-C1D6D74803C5}" type="presParOf" srcId="{005DC40B-7A53-401A-96AF-51A035B128C5}" destId="{5215EBA4-659B-4DD2-B368-53B99B50894C}" srcOrd="0" destOrd="0" presId="urn:microsoft.com/office/officeart/2005/8/layout/cycle6"/>
    <dgm:cxn modelId="{32738A5F-1A9A-4BAE-84F3-50F2D9CCA381}" type="presParOf" srcId="{005DC40B-7A53-401A-96AF-51A035B128C5}" destId="{70F32B0F-3CF9-4DDA-984B-748D970168DE}" srcOrd="1" destOrd="0" presId="urn:microsoft.com/office/officeart/2005/8/layout/cycle6"/>
    <dgm:cxn modelId="{FE4FDBD4-E0AE-44AB-9BA2-0C475D962CA7}" type="presParOf" srcId="{005DC40B-7A53-401A-96AF-51A035B128C5}" destId="{DCC8B182-B3E5-4735-B3CC-6E3A6F9EB67D}" srcOrd="2" destOrd="0" presId="urn:microsoft.com/office/officeart/2005/8/layout/cycle6"/>
    <dgm:cxn modelId="{3097745C-7A6A-4D46-BCC1-0681EF936B67}" type="presParOf" srcId="{005DC40B-7A53-401A-96AF-51A035B128C5}" destId="{E05C4525-AEDD-433B-8812-F8032F94D6A0}" srcOrd="3" destOrd="0" presId="urn:microsoft.com/office/officeart/2005/8/layout/cycle6"/>
    <dgm:cxn modelId="{77BACAC9-C06E-461A-AFB3-8A7DCA7995A2}" type="presParOf" srcId="{005DC40B-7A53-401A-96AF-51A035B128C5}" destId="{835CFED7-2B51-4662-9F29-B2D8E51E9E61}" srcOrd="4" destOrd="0" presId="urn:microsoft.com/office/officeart/2005/8/layout/cycle6"/>
    <dgm:cxn modelId="{6D0218FD-6736-4B2E-BEB1-34ED5770D327}" type="presParOf" srcId="{005DC40B-7A53-401A-96AF-51A035B128C5}" destId="{F16DEECB-F336-4A47-9697-B8B9410B996F}" srcOrd="5" destOrd="0" presId="urn:microsoft.com/office/officeart/2005/8/layout/cycle6"/>
    <dgm:cxn modelId="{08AB0496-1AD3-4F07-A40B-F8B6F361FA84}" type="presParOf" srcId="{005DC40B-7A53-401A-96AF-51A035B128C5}" destId="{62B442A3-7738-4E04-8EA1-4F919B38071E}" srcOrd="6" destOrd="0" presId="urn:microsoft.com/office/officeart/2005/8/layout/cycle6"/>
    <dgm:cxn modelId="{EC23AE2E-0CF6-4441-873B-E6BFF961FBF4}" type="presParOf" srcId="{005DC40B-7A53-401A-96AF-51A035B128C5}" destId="{AF5A2369-48C5-4B1D-A155-C81AE17AC254}" srcOrd="7" destOrd="0" presId="urn:microsoft.com/office/officeart/2005/8/layout/cycle6"/>
    <dgm:cxn modelId="{992553C0-1F1A-4104-BF68-67AEF76A5291}" type="presParOf" srcId="{005DC40B-7A53-401A-96AF-51A035B128C5}" destId="{68C45699-CA5C-4AD5-98A5-1B2ABF816D47}" srcOrd="8" destOrd="0" presId="urn:microsoft.com/office/officeart/2005/8/layout/cycle6"/>
    <dgm:cxn modelId="{624CA147-5A46-463C-8901-BC8248B857E2}" type="presParOf" srcId="{005DC40B-7A53-401A-96AF-51A035B128C5}" destId="{45C2B26A-4109-46A4-8130-A5D87BFD0D52}" srcOrd="9" destOrd="0" presId="urn:microsoft.com/office/officeart/2005/8/layout/cycle6"/>
    <dgm:cxn modelId="{38E9D5F8-3B6C-4B00-BB52-6411D8F40F37}" type="presParOf" srcId="{005DC40B-7A53-401A-96AF-51A035B128C5}" destId="{FD569EB8-1C84-4B74-80AA-C911BA5C877C}" srcOrd="10" destOrd="0" presId="urn:microsoft.com/office/officeart/2005/8/layout/cycle6"/>
    <dgm:cxn modelId="{4836DF08-F366-44D9-BFE7-1C1BEF2D64D6}" type="presParOf" srcId="{005DC40B-7A53-401A-96AF-51A035B128C5}" destId="{2141C2A2-045E-4D52-812F-3B95C86ED392}" srcOrd="11" destOrd="0" presId="urn:microsoft.com/office/officeart/2005/8/layout/cycle6"/>
    <dgm:cxn modelId="{8A5082DA-45DC-435C-BF05-77642A6B5255}" type="presParOf" srcId="{005DC40B-7A53-401A-96AF-51A035B128C5}" destId="{FE8B1C47-7B84-4FA8-82C2-463E55BFA451}" srcOrd="12" destOrd="0" presId="urn:microsoft.com/office/officeart/2005/8/layout/cycle6"/>
    <dgm:cxn modelId="{0ADA359C-75E6-4A12-AF90-CD00EDDBC3C0}" type="presParOf" srcId="{005DC40B-7A53-401A-96AF-51A035B128C5}" destId="{D926C8D1-15EE-4356-952C-929F39F2FE44}" srcOrd="13" destOrd="0" presId="urn:microsoft.com/office/officeart/2005/8/layout/cycle6"/>
    <dgm:cxn modelId="{430B5F61-1BA6-4960-841A-48450ED9334E}" type="presParOf" srcId="{005DC40B-7A53-401A-96AF-51A035B128C5}" destId="{8CDE9DCA-68B7-4C2D-B530-66EC4230A92E}" srcOrd="14" destOrd="0" presId="urn:microsoft.com/office/officeart/2005/8/layout/cycle6"/>
    <dgm:cxn modelId="{BD530757-038F-4941-A1A9-8BE9D196497F}" type="presParOf" srcId="{005DC40B-7A53-401A-96AF-51A035B128C5}" destId="{54E73AAA-019D-40D8-9E93-0325FF6F3F77}" srcOrd="15" destOrd="0" presId="urn:microsoft.com/office/officeart/2005/8/layout/cycle6"/>
    <dgm:cxn modelId="{7DFA2771-BB2C-47FD-98CF-3271119C348A}" type="presParOf" srcId="{005DC40B-7A53-401A-96AF-51A035B128C5}" destId="{8E3D5953-CA7F-48ED-B8B1-5F619D19143B}" srcOrd="16" destOrd="0" presId="urn:microsoft.com/office/officeart/2005/8/layout/cycle6"/>
    <dgm:cxn modelId="{2110EADB-944C-4AEF-A8F7-ACED5546592B}" type="presParOf" srcId="{005DC40B-7A53-401A-96AF-51A035B128C5}" destId="{11DBCD0C-246D-4183-A62C-5FFC4AA940BB}" srcOrd="17" destOrd="0" presId="urn:microsoft.com/office/officeart/2005/8/layout/cycle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5EBA4-659B-4DD2-B368-53B99B50894C}">
      <dsp:nvSpPr>
        <dsp:cNvPr id="0" name=""/>
        <dsp:cNvSpPr/>
      </dsp:nvSpPr>
      <dsp:spPr>
        <a:xfrm>
          <a:off x="3095467" y="860"/>
          <a:ext cx="1443061" cy="937990"/>
        </a:xfrm>
        <a:prstGeom prst="roundRect">
          <a:avLst/>
        </a:prstGeom>
        <a:gradFill rotWithShape="0">
          <a:gsLst>
            <a:gs pos="0">
              <a:schemeClr val="accent4">
                <a:hueOff val="0"/>
                <a:satOff val="0"/>
                <a:lumOff val="0"/>
                <a:alphaOff val="0"/>
                <a:tint val="60000"/>
                <a:satMod val="250000"/>
              </a:schemeClr>
            </a:gs>
            <a:gs pos="35000">
              <a:schemeClr val="accent4">
                <a:hueOff val="0"/>
                <a:satOff val="0"/>
                <a:lumOff val="0"/>
                <a:alphaOff val="0"/>
                <a:tint val="47000"/>
                <a:satMod val="275000"/>
              </a:schemeClr>
            </a:gs>
            <a:gs pos="100000">
              <a:schemeClr val="accent4">
                <a:hueOff val="0"/>
                <a:satOff val="0"/>
                <a:lumOff val="0"/>
                <a:alphaOff val="0"/>
                <a:tint val="25000"/>
                <a:satMod val="30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zh-TW" altLang="en-US" sz="1400" kern="1200" dirty="0" smtClean="0"/>
            <a:t>肌肉結構、功能以及體能</a:t>
          </a:r>
          <a:endParaRPr lang="zh-TW" altLang="en-US" sz="1400" kern="1200" dirty="0"/>
        </a:p>
      </dsp:txBody>
      <dsp:txXfrm>
        <a:off x="3141256" y="46649"/>
        <a:ext cx="1351483" cy="846412"/>
      </dsp:txXfrm>
    </dsp:sp>
    <dsp:sp modelId="{DCC8B182-B3E5-4735-B3CC-6E3A6F9EB67D}">
      <dsp:nvSpPr>
        <dsp:cNvPr id="0" name=""/>
        <dsp:cNvSpPr/>
      </dsp:nvSpPr>
      <dsp:spPr>
        <a:xfrm>
          <a:off x="1607929" y="469855"/>
          <a:ext cx="4418138" cy="4418138"/>
        </a:xfrm>
        <a:custGeom>
          <a:avLst/>
          <a:gdLst/>
          <a:ahLst/>
          <a:cxnLst/>
          <a:rect l="0" t="0" r="0" b="0"/>
          <a:pathLst>
            <a:path>
              <a:moveTo>
                <a:pt x="2939813" y="124363"/>
              </a:moveTo>
              <a:arcTo wR="2209069" hR="2209069" stAng="17359014" swAng="1500441"/>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05C4525-AEDD-433B-8812-F8032F94D6A0}">
      <dsp:nvSpPr>
        <dsp:cNvPr id="0" name=""/>
        <dsp:cNvSpPr/>
      </dsp:nvSpPr>
      <dsp:spPr>
        <a:xfrm>
          <a:off x="5008577" y="1105395"/>
          <a:ext cx="1443061" cy="937990"/>
        </a:xfrm>
        <a:prstGeom prst="roundRect">
          <a:avLst/>
        </a:prstGeom>
        <a:gradFill rotWithShape="0">
          <a:gsLst>
            <a:gs pos="0">
              <a:schemeClr val="accent4">
                <a:hueOff val="-2600632"/>
                <a:satOff val="12338"/>
                <a:lumOff val="-2667"/>
                <a:alphaOff val="0"/>
                <a:tint val="60000"/>
                <a:satMod val="250000"/>
              </a:schemeClr>
            </a:gs>
            <a:gs pos="35000">
              <a:schemeClr val="accent4">
                <a:hueOff val="-2600632"/>
                <a:satOff val="12338"/>
                <a:lumOff val="-2667"/>
                <a:alphaOff val="0"/>
                <a:tint val="47000"/>
                <a:satMod val="275000"/>
              </a:schemeClr>
            </a:gs>
            <a:gs pos="100000">
              <a:schemeClr val="accent4">
                <a:hueOff val="-2600632"/>
                <a:satOff val="12338"/>
                <a:lumOff val="-2667"/>
                <a:alphaOff val="0"/>
                <a:tint val="25000"/>
                <a:satMod val="30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zh-TW" altLang="en-US" sz="1400" kern="1200" dirty="0" smtClean="0"/>
            <a:t>心血管系統</a:t>
          </a:r>
          <a:endParaRPr lang="zh-TW" altLang="en-US" sz="1400" kern="1200" dirty="0"/>
        </a:p>
      </dsp:txBody>
      <dsp:txXfrm>
        <a:off x="5054366" y="1151184"/>
        <a:ext cx="1351483" cy="846412"/>
      </dsp:txXfrm>
    </dsp:sp>
    <dsp:sp modelId="{F16DEECB-F336-4A47-9697-B8B9410B996F}">
      <dsp:nvSpPr>
        <dsp:cNvPr id="0" name=""/>
        <dsp:cNvSpPr/>
      </dsp:nvSpPr>
      <dsp:spPr>
        <a:xfrm>
          <a:off x="1607929" y="469855"/>
          <a:ext cx="4418138" cy="4418138"/>
        </a:xfrm>
        <a:custGeom>
          <a:avLst/>
          <a:gdLst/>
          <a:ahLst/>
          <a:cxnLst/>
          <a:rect l="0" t="0" r="0" b="0"/>
          <a:pathLst>
            <a:path>
              <a:moveTo>
                <a:pt x="4328365" y="1585713"/>
              </a:moveTo>
              <a:arcTo wR="2209069" hR="2209069" stAng="20616578" swAng="1966845"/>
            </a:path>
          </a:pathLst>
        </a:custGeom>
        <a:noFill/>
        <a:ln w="12700" cap="flat" cmpd="sng" algn="ctr">
          <a:solidFill>
            <a:schemeClr val="accent4">
              <a:hueOff val="-2600632"/>
              <a:satOff val="12338"/>
              <a:lumOff val="-2667"/>
              <a:alphaOff val="0"/>
            </a:schemeClr>
          </a:solidFill>
          <a:prstDash val="solid"/>
        </a:ln>
        <a:effectLst/>
      </dsp:spPr>
      <dsp:style>
        <a:lnRef idx="1">
          <a:scrgbClr r="0" g="0" b="0"/>
        </a:lnRef>
        <a:fillRef idx="0">
          <a:scrgbClr r="0" g="0" b="0"/>
        </a:fillRef>
        <a:effectRef idx="0">
          <a:scrgbClr r="0" g="0" b="0"/>
        </a:effectRef>
        <a:fontRef idx="minor"/>
      </dsp:style>
    </dsp:sp>
    <dsp:sp modelId="{62B442A3-7738-4E04-8EA1-4F919B38071E}">
      <dsp:nvSpPr>
        <dsp:cNvPr id="0" name=""/>
        <dsp:cNvSpPr/>
      </dsp:nvSpPr>
      <dsp:spPr>
        <a:xfrm>
          <a:off x="5008577" y="3314464"/>
          <a:ext cx="1443061" cy="937990"/>
        </a:xfrm>
        <a:prstGeom prst="roundRect">
          <a:avLst/>
        </a:prstGeom>
        <a:gradFill rotWithShape="0">
          <a:gsLst>
            <a:gs pos="0">
              <a:schemeClr val="accent4">
                <a:hueOff val="-5201264"/>
                <a:satOff val="24676"/>
                <a:lumOff val="-5333"/>
                <a:alphaOff val="0"/>
                <a:tint val="60000"/>
                <a:satMod val="250000"/>
              </a:schemeClr>
            </a:gs>
            <a:gs pos="35000">
              <a:schemeClr val="accent4">
                <a:hueOff val="-5201264"/>
                <a:satOff val="24676"/>
                <a:lumOff val="-5333"/>
                <a:alphaOff val="0"/>
                <a:tint val="47000"/>
                <a:satMod val="275000"/>
              </a:schemeClr>
            </a:gs>
            <a:gs pos="100000">
              <a:schemeClr val="accent4">
                <a:hueOff val="-5201264"/>
                <a:satOff val="24676"/>
                <a:lumOff val="-5333"/>
                <a:alphaOff val="0"/>
                <a:tint val="25000"/>
                <a:satMod val="30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zh-TW" altLang="en-US" sz="1600" kern="1200" dirty="0" smtClean="0"/>
            <a:t>呼吸系統</a:t>
          </a:r>
          <a:endParaRPr lang="zh-TW" altLang="en-US" sz="1600" kern="1200" dirty="0"/>
        </a:p>
      </dsp:txBody>
      <dsp:txXfrm>
        <a:off x="5054366" y="3360253"/>
        <a:ext cx="1351483" cy="846412"/>
      </dsp:txXfrm>
    </dsp:sp>
    <dsp:sp modelId="{68C45699-CA5C-4AD5-98A5-1B2ABF816D47}">
      <dsp:nvSpPr>
        <dsp:cNvPr id="0" name=""/>
        <dsp:cNvSpPr/>
      </dsp:nvSpPr>
      <dsp:spPr>
        <a:xfrm>
          <a:off x="1607929" y="469855"/>
          <a:ext cx="4418138" cy="4418138"/>
        </a:xfrm>
        <a:custGeom>
          <a:avLst/>
          <a:gdLst/>
          <a:ahLst/>
          <a:cxnLst/>
          <a:rect l="0" t="0" r="0" b="0"/>
          <a:pathLst>
            <a:path>
              <a:moveTo>
                <a:pt x="3752586" y="3789430"/>
              </a:moveTo>
              <a:arcTo wR="2209069" hR="2209069" stAng="2740545" swAng="1500441"/>
            </a:path>
          </a:pathLst>
        </a:custGeom>
        <a:noFill/>
        <a:ln w="12700" cap="flat" cmpd="sng" algn="ctr">
          <a:solidFill>
            <a:schemeClr val="accent4">
              <a:hueOff val="-5201264"/>
              <a:satOff val="24676"/>
              <a:lumOff val="-5333"/>
              <a:alphaOff val="0"/>
            </a:schemeClr>
          </a:solidFill>
          <a:prstDash val="solid"/>
        </a:ln>
        <a:effectLst/>
      </dsp:spPr>
      <dsp:style>
        <a:lnRef idx="1">
          <a:scrgbClr r="0" g="0" b="0"/>
        </a:lnRef>
        <a:fillRef idx="0">
          <a:scrgbClr r="0" g="0" b="0"/>
        </a:fillRef>
        <a:effectRef idx="0">
          <a:scrgbClr r="0" g="0" b="0"/>
        </a:effectRef>
        <a:fontRef idx="minor"/>
      </dsp:style>
    </dsp:sp>
    <dsp:sp modelId="{45C2B26A-4109-46A4-8130-A5D87BFD0D52}">
      <dsp:nvSpPr>
        <dsp:cNvPr id="0" name=""/>
        <dsp:cNvSpPr/>
      </dsp:nvSpPr>
      <dsp:spPr>
        <a:xfrm>
          <a:off x="3095467" y="4418999"/>
          <a:ext cx="1443061" cy="937990"/>
        </a:xfrm>
        <a:prstGeom prst="roundRect">
          <a:avLst/>
        </a:prstGeom>
        <a:gradFill rotWithShape="0">
          <a:gsLst>
            <a:gs pos="0">
              <a:schemeClr val="accent4">
                <a:hueOff val="-7801897"/>
                <a:satOff val="37013"/>
                <a:lumOff val="-8000"/>
                <a:alphaOff val="0"/>
                <a:tint val="60000"/>
                <a:satMod val="250000"/>
              </a:schemeClr>
            </a:gs>
            <a:gs pos="35000">
              <a:schemeClr val="accent4">
                <a:hueOff val="-7801897"/>
                <a:satOff val="37013"/>
                <a:lumOff val="-8000"/>
                <a:alphaOff val="0"/>
                <a:tint val="47000"/>
                <a:satMod val="275000"/>
              </a:schemeClr>
            </a:gs>
            <a:gs pos="100000">
              <a:schemeClr val="accent4">
                <a:hueOff val="-7801897"/>
                <a:satOff val="37013"/>
                <a:lumOff val="-8000"/>
                <a:alphaOff val="0"/>
                <a:tint val="25000"/>
                <a:satMod val="30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zh-TW" altLang="en-US" sz="1400" kern="1200" dirty="0" smtClean="0"/>
            <a:t>體力工作能力</a:t>
          </a:r>
          <a:endParaRPr lang="zh-TW" altLang="en-US" sz="1400" kern="1200" dirty="0"/>
        </a:p>
      </dsp:txBody>
      <dsp:txXfrm>
        <a:off x="3141256" y="4464788"/>
        <a:ext cx="1351483" cy="846412"/>
      </dsp:txXfrm>
    </dsp:sp>
    <dsp:sp modelId="{2141C2A2-045E-4D52-812F-3B95C86ED392}">
      <dsp:nvSpPr>
        <dsp:cNvPr id="0" name=""/>
        <dsp:cNvSpPr/>
      </dsp:nvSpPr>
      <dsp:spPr>
        <a:xfrm>
          <a:off x="1607929" y="469855"/>
          <a:ext cx="4418138" cy="4418138"/>
        </a:xfrm>
        <a:custGeom>
          <a:avLst/>
          <a:gdLst/>
          <a:ahLst/>
          <a:cxnLst/>
          <a:rect l="0" t="0" r="0" b="0"/>
          <a:pathLst>
            <a:path>
              <a:moveTo>
                <a:pt x="1478324" y="4293775"/>
              </a:moveTo>
              <a:arcTo wR="2209069" hR="2209069" stAng="6559014" swAng="1500441"/>
            </a:path>
          </a:pathLst>
        </a:custGeom>
        <a:noFill/>
        <a:ln w="12700" cap="flat" cmpd="sng" algn="ctr">
          <a:solidFill>
            <a:schemeClr val="accent4">
              <a:hueOff val="-7801897"/>
              <a:satOff val="37013"/>
              <a:lumOff val="-8000"/>
              <a:alphaOff val="0"/>
            </a:schemeClr>
          </a:solidFill>
          <a:prstDash val="solid"/>
        </a:ln>
        <a:effectLst/>
      </dsp:spPr>
      <dsp:style>
        <a:lnRef idx="1">
          <a:scrgbClr r="0" g="0" b="0"/>
        </a:lnRef>
        <a:fillRef idx="0">
          <a:scrgbClr r="0" g="0" b="0"/>
        </a:fillRef>
        <a:effectRef idx="0">
          <a:scrgbClr r="0" g="0" b="0"/>
        </a:effectRef>
        <a:fontRef idx="minor"/>
      </dsp:style>
    </dsp:sp>
    <dsp:sp modelId="{FE8B1C47-7B84-4FA8-82C2-463E55BFA451}">
      <dsp:nvSpPr>
        <dsp:cNvPr id="0" name=""/>
        <dsp:cNvSpPr/>
      </dsp:nvSpPr>
      <dsp:spPr>
        <a:xfrm>
          <a:off x="1049350" y="3314464"/>
          <a:ext cx="1709075" cy="937990"/>
        </a:xfrm>
        <a:prstGeom prst="roundRect">
          <a:avLst/>
        </a:prstGeom>
        <a:gradFill rotWithShape="0">
          <a:gsLst>
            <a:gs pos="0">
              <a:schemeClr val="accent4">
                <a:hueOff val="-10402528"/>
                <a:satOff val="49351"/>
                <a:lumOff val="-10666"/>
                <a:alphaOff val="0"/>
                <a:tint val="60000"/>
                <a:satMod val="250000"/>
              </a:schemeClr>
            </a:gs>
            <a:gs pos="35000">
              <a:schemeClr val="accent4">
                <a:hueOff val="-10402528"/>
                <a:satOff val="49351"/>
                <a:lumOff val="-10666"/>
                <a:alphaOff val="0"/>
                <a:tint val="47000"/>
                <a:satMod val="275000"/>
              </a:schemeClr>
            </a:gs>
            <a:gs pos="100000">
              <a:schemeClr val="accent4">
                <a:hueOff val="-10402528"/>
                <a:satOff val="49351"/>
                <a:lumOff val="-10666"/>
                <a:alphaOff val="0"/>
                <a:tint val="25000"/>
                <a:satMod val="30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zh-TW" altLang="en-US" sz="1400" kern="1200" dirty="0" smtClean="0"/>
            <a:t>影響工作的因素</a:t>
          </a:r>
          <a:endParaRPr lang="zh-TW" altLang="en-US" sz="1400" kern="1200" dirty="0"/>
        </a:p>
      </dsp:txBody>
      <dsp:txXfrm>
        <a:off x="1095139" y="3360253"/>
        <a:ext cx="1617497" cy="846412"/>
      </dsp:txXfrm>
    </dsp:sp>
    <dsp:sp modelId="{8CDE9DCA-68B7-4C2D-B530-66EC4230A92E}">
      <dsp:nvSpPr>
        <dsp:cNvPr id="0" name=""/>
        <dsp:cNvSpPr/>
      </dsp:nvSpPr>
      <dsp:spPr>
        <a:xfrm>
          <a:off x="1607929" y="469855"/>
          <a:ext cx="4418138" cy="4418138"/>
        </a:xfrm>
        <a:custGeom>
          <a:avLst/>
          <a:gdLst/>
          <a:ahLst/>
          <a:cxnLst/>
          <a:rect l="0" t="0" r="0" b="0"/>
          <a:pathLst>
            <a:path>
              <a:moveTo>
                <a:pt x="89773" y="2832425"/>
              </a:moveTo>
              <a:arcTo wR="2209069" hR="2209069" stAng="9816578" swAng="1966845"/>
            </a:path>
          </a:pathLst>
        </a:custGeom>
        <a:noFill/>
        <a:ln w="12700" cap="flat" cmpd="sng" algn="ctr">
          <a:solidFill>
            <a:schemeClr val="accent4">
              <a:hueOff val="-10402528"/>
              <a:satOff val="49351"/>
              <a:lumOff val="-10666"/>
              <a:alphaOff val="0"/>
            </a:schemeClr>
          </a:solidFill>
          <a:prstDash val="solid"/>
        </a:ln>
        <a:effectLst/>
      </dsp:spPr>
      <dsp:style>
        <a:lnRef idx="1">
          <a:scrgbClr r="0" g="0" b="0"/>
        </a:lnRef>
        <a:fillRef idx="0">
          <a:scrgbClr r="0" g="0" b="0"/>
        </a:fillRef>
        <a:effectRef idx="0">
          <a:scrgbClr r="0" g="0" b="0"/>
        </a:effectRef>
        <a:fontRef idx="minor"/>
      </dsp:style>
    </dsp:sp>
    <dsp:sp modelId="{54E73AAA-019D-40D8-9E93-0325FF6F3F77}">
      <dsp:nvSpPr>
        <dsp:cNvPr id="0" name=""/>
        <dsp:cNvSpPr/>
      </dsp:nvSpPr>
      <dsp:spPr>
        <a:xfrm>
          <a:off x="1182357" y="1105395"/>
          <a:ext cx="1443061" cy="937990"/>
        </a:xfrm>
        <a:prstGeom prst="roundRect">
          <a:avLst/>
        </a:prstGeom>
        <a:gradFill rotWithShape="0">
          <a:gsLst>
            <a:gs pos="0">
              <a:schemeClr val="accent4">
                <a:hueOff val="-13003161"/>
                <a:satOff val="61689"/>
                <a:lumOff val="-13333"/>
                <a:alphaOff val="0"/>
                <a:tint val="60000"/>
                <a:satMod val="250000"/>
              </a:schemeClr>
            </a:gs>
            <a:gs pos="35000">
              <a:schemeClr val="accent4">
                <a:hueOff val="-13003161"/>
                <a:satOff val="61689"/>
                <a:lumOff val="-13333"/>
                <a:alphaOff val="0"/>
                <a:tint val="47000"/>
                <a:satMod val="275000"/>
              </a:schemeClr>
            </a:gs>
            <a:gs pos="100000">
              <a:schemeClr val="accent4">
                <a:hueOff val="-13003161"/>
                <a:satOff val="61689"/>
                <a:lumOff val="-13333"/>
                <a:alphaOff val="0"/>
                <a:tint val="25000"/>
                <a:satMod val="30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zh-TW" altLang="en-US" sz="1400" kern="1200" dirty="0" smtClean="0"/>
            <a:t>生理風險評估與作業設計的現況</a:t>
          </a:r>
          <a:endParaRPr lang="zh-TW" altLang="en-US" sz="1400" kern="1200" dirty="0"/>
        </a:p>
      </dsp:txBody>
      <dsp:txXfrm>
        <a:off x="1228146" y="1151184"/>
        <a:ext cx="1351483" cy="846412"/>
      </dsp:txXfrm>
    </dsp:sp>
    <dsp:sp modelId="{11DBCD0C-246D-4183-A62C-5FFC4AA940BB}">
      <dsp:nvSpPr>
        <dsp:cNvPr id="0" name=""/>
        <dsp:cNvSpPr/>
      </dsp:nvSpPr>
      <dsp:spPr>
        <a:xfrm>
          <a:off x="1607929" y="469855"/>
          <a:ext cx="4418138" cy="4418138"/>
        </a:xfrm>
        <a:custGeom>
          <a:avLst/>
          <a:gdLst/>
          <a:ahLst/>
          <a:cxnLst/>
          <a:rect l="0" t="0" r="0" b="0"/>
          <a:pathLst>
            <a:path>
              <a:moveTo>
                <a:pt x="665552" y="628707"/>
              </a:moveTo>
              <a:arcTo wR="2209069" hR="2209069" stAng="13540545" swAng="1500441"/>
            </a:path>
          </a:pathLst>
        </a:custGeom>
        <a:noFill/>
        <a:ln w="12700" cap="flat" cmpd="sng" algn="ctr">
          <a:solidFill>
            <a:schemeClr val="accent4">
              <a:hueOff val="-13003161"/>
              <a:satOff val="61689"/>
              <a:lumOff val="-13333"/>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89541399-921A-4A43-B972-B32C6FF5F23C}" type="datetimeFigureOut">
              <a:rPr lang="zh-TW" altLang="en-US" smtClean="0"/>
              <a:pPr/>
              <a:t>2015/9/22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2316C85-B779-45EC-B10E-4542B0F3CEFD}"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89541399-921A-4A43-B972-B32C6FF5F23C}" type="datetimeFigureOut">
              <a:rPr lang="zh-TW" altLang="en-US" smtClean="0"/>
              <a:pPr/>
              <a:t>2015/9/22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2316C85-B779-45EC-B10E-4542B0F3CEF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89541399-921A-4A43-B972-B32C6FF5F23C}" type="datetimeFigureOut">
              <a:rPr lang="zh-TW" altLang="en-US" smtClean="0"/>
              <a:pPr/>
              <a:t>2015/9/22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2316C85-B779-45EC-B10E-4542B0F3CEFD}"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89541399-921A-4A43-B972-B32C6FF5F23C}" type="datetimeFigureOut">
              <a:rPr lang="zh-TW" altLang="en-US" smtClean="0"/>
              <a:pPr/>
              <a:t>2015/9/22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2316C85-B779-45EC-B10E-4542B0F3CEFD}"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7" name="Date Placeholder 6"/>
          <p:cNvSpPr>
            <a:spLocks noGrp="1"/>
          </p:cNvSpPr>
          <p:nvPr>
            <p:ph type="dt" sz="half" idx="10"/>
          </p:nvPr>
        </p:nvSpPr>
        <p:spPr/>
        <p:txBody>
          <a:bodyPr/>
          <a:lstStyle/>
          <a:p>
            <a:fld id="{89541399-921A-4A43-B972-B32C6FF5F23C}" type="datetimeFigureOut">
              <a:rPr lang="zh-TW" altLang="en-US" smtClean="0"/>
              <a:pPr/>
              <a:t>2015/9/22</a:t>
            </a:fld>
            <a:endParaRPr lang="zh-TW" altLang="en-US"/>
          </a:p>
        </p:txBody>
      </p:sp>
      <p:sp>
        <p:nvSpPr>
          <p:cNvPr id="8" name="Slide Number Placeholder 7"/>
          <p:cNvSpPr>
            <a:spLocks noGrp="1"/>
          </p:cNvSpPr>
          <p:nvPr>
            <p:ph type="sldNum" sz="quarter" idx="11"/>
          </p:nvPr>
        </p:nvSpPr>
        <p:spPr/>
        <p:txBody>
          <a:bodyPr/>
          <a:lstStyle/>
          <a:p>
            <a:fld id="{72316C85-B779-45EC-B10E-4542B0F3CEFD}" type="slidenum">
              <a:rPr lang="zh-TW" altLang="en-US" smtClean="0"/>
              <a:pPr/>
              <a:t>‹#›</a:t>
            </a:fld>
            <a:endParaRPr lang="zh-TW" altLang="en-US"/>
          </a:p>
        </p:txBody>
      </p:sp>
      <p:sp>
        <p:nvSpPr>
          <p:cNvPr id="9" name="Footer Placeholder 8"/>
          <p:cNvSpPr>
            <a:spLocks noGrp="1"/>
          </p:cNvSpPr>
          <p:nvPr>
            <p:ph type="ftr" sz="quarter" idx="12"/>
          </p:nvPr>
        </p:nvSpPr>
        <p:spPr/>
        <p:txBody>
          <a:bodyPr/>
          <a:lstStyle/>
          <a:p>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89541399-921A-4A43-B972-B32C6FF5F23C}" type="datetimeFigureOut">
              <a:rPr lang="zh-TW" altLang="en-US" smtClean="0"/>
              <a:pPr/>
              <a:t>2015/9/22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2316C85-B779-45EC-B10E-4542B0F3CEF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zh-TW" altLang="en-US" smtClean="0"/>
              <a:t>按一下以編輯母片文字樣式</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89541399-921A-4A43-B972-B32C6FF5F23C}" type="datetimeFigureOut">
              <a:rPr lang="zh-TW" altLang="en-US" smtClean="0"/>
              <a:pPr/>
              <a:t>2015/9/22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72316C85-B779-45EC-B10E-4542B0F3CEF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89541399-921A-4A43-B972-B32C6FF5F23C}" type="datetimeFigureOut">
              <a:rPr lang="zh-TW" altLang="en-US" smtClean="0"/>
              <a:pPr/>
              <a:t>2015/9/22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72316C85-B779-45EC-B10E-4542B0F3CEF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541399-921A-4A43-B972-B32C6FF5F23C}" type="datetimeFigureOut">
              <a:rPr lang="zh-TW" altLang="en-US" smtClean="0"/>
              <a:pPr/>
              <a:t>2015/9/22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72316C85-B779-45EC-B10E-4542B0F3CEF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89541399-921A-4A43-B972-B32C6FF5F23C}" type="datetimeFigureOut">
              <a:rPr lang="zh-TW" altLang="en-US" smtClean="0"/>
              <a:pPr/>
              <a:t>2015/9/22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2316C85-B779-45EC-B10E-4542B0F3CEFD}"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89541399-921A-4A43-B972-B32C6FF5F23C}" type="datetimeFigureOut">
              <a:rPr lang="zh-TW" altLang="en-US" smtClean="0"/>
              <a:pPr/>
              <a:t>2015/9/22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72316C85-B779-45EC-B10E-4542B0F3CEFD}" type="slidenum">
              <a:rPr lang="zh-TW" altLang="en-US" smtClean="0"/>
              <a:pPr/>
              <a:t>‹#›</a:t>
            </a:fld>
            <a:endParaRPr lang="zh-TW" alt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zh-TW" altLang="en-US" smtClean="0"/>
              <a:t>按一下以編輯母片標題樣式</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89541399-921A-4A43-B972-B32C6FF5F23C}" type="datetimeFigureOut">
              <a:rPr lang="zh-TW" altLang="en-US" smtClean="0"/>
              <a:pPr/>
              <a:t>2015/9/22</a:t>
            </a:fld>
            <a:endParaRPr lang="zh-TW" alt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zh-TW" alt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72316C85-B779-45EC-B10E-4542B0F3CEFD}" type="slidenum">
              <a:rPr lang="zh-TW" altLang="en-US" smtClean="0"/>
              <a:pPr/>
              <a:t>‹#›</a:t>
            </a:fld>
            <a:endParaRPr lang="zh-TW" alt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sz="4800" dirty="0"/>
              <a:t>人因工程</a:t>
            </a:r>
            <a:endParaRPr lang="zh-TW" altLang="en-US" sz="4000" b="1" dirty="0"/>
          </a:p>
        </p:txBody>
      </p:sp>
      <p:sp>
        <p:nvSpPr>
          <p:cNvPr id="3" name="副標題 2"/>
          <p:cNvSpPr>
            <a:spLocks noGrp="1"/>
          </p:cNvSpPr>
          <p:nvPr>
            <p:ph type="subTitle" idx="1"/>
          </p:nvPr>
        </p:nvSpPr>
        <p:spPr>
          <a:xfrm>
            <a:off x="307975" y="5229200"/>
            <a:ext cx="6858000" cy="914400"/>
          </a:xfrm>
        </p:spPr>
        <p:txBody>
          <a:bodyPr>
            <a:noAutofit/>
          </a:bodyPr>
          <a:lstStyle/>
          <a:p>
            <a:r>
              <a:rPr lang="zh-TW" altLang="en-US" sz="2400" dirty="0" smtClean="0">
                <a:solidFill>
                  <a:schemeClr val="tx2">
                    <a:lumMod val="50000"/>
                  </a:schemeClr>
                </a:solidFill>
                <a:latin typeface="+mj-ea"/>
                <a:ea typeface="+mj-ea"/>
              </a:rPr>
              <a:t>學生：林怡儒</a:t>
            </a:r>
            <a:r>
              <a:rPr lang="en-US" altLang="zh-TW" sz="2400" dirty="0" smtClean="0">
                <a:solidFill>
                  <a:schemeClr val="tx2">
                    <a:lumMod val="50000"/>
                  </a:schemeClr>
                </a:solidFill>
                <a:latin typeface="+mj-ea"/>
                <a:ea typeface="+mj-ea"/>
              </a:rPr>
              <a:t>M10421223</a:t>
            </a:r>
          </a:p>
          <a:p>
            <a:r>
              <a:rPr lang="zh-TW" altLang="en-US" sz="2400" dirty="0" smtClean="0">
                <a:solidFill>
                  <a:schemeClr val="tx2">
                    <a:lumMod val="50000"/>
                  </a:schemeClr>
                </a:solidFill>
                <a:latin typeface="+mj-ea"/>
                <a:ea typeface="+mj-ea"/>
              </a:rPr>
              <a:t>指導老師：柳永青老師</a:t>
            </a:r>
            <a:endParaRPr lang="zh-TW" altLang="en-US" sz="2400" dirty="0">
              <a:solidFill>
                <a:schemeClr val="tx2">
                  <a:lumMod val="50000"/>
                </a:schemeClr>
              </a:solidFill>
              <a:latin typeface="+mj-ea"/>
              <a:ea typeface="+mj-ea"/>
            </a:endParaRPr>
          </a:p>
        </p:txBody>
      </p:sp>
      <p:sp>
        <p:nvSpPr>
          <p:cNvPr id="4" name="AutoShape 2" descr="data:image/jpeg;base64,/9j/4AAQSkZJRgABAQAAAQABAAD/2wCEAAkGBxMTEhUUEhQUFhUXGBgaGBgVFxUYFhgXFhcXGBcXFxoYHSggGRomHxgVIzEiJSkrLi4uHB8zODMsNygtLisBCgoKDg0OGBAQGjEkHyUsLC80MywvLDAsNzQwLCwvLDc0LCwsLiwtLCwrKzEsLCwsLCw0Ly8sNC0sLCwvLCwtLP/AABEIAM8A8AMBIgACEQEDEQH/xAAcAAEAAgIDAQAAAAAAAAAAAAAABQYEBwIDCAH/xABJEAACAQMCAgcEBgYGCAcAAAABAgMABBEFEiExBhNBUWFxgQciMpEUI0JScqEzYoKSorFDU2NzwdEVJDQ1VMLS8BZklKOys/H/xAAaAQEAAwEBAQAAAAAAAAAAAAAAAQIDBAUG/8QAKhEBAQACAQMDAgUFAAAAAAAAAAECEQMEEiEFMVFBcRNhgdHxkaHB4fD/2gAMAwEAAhEDEQA/AN40pSgUpSgUpSgUpSgUpSgUpSgUpSgUpSgUrqmnVcZPM4FdtVmUtsl8wKVxkkCjJOB41F3mqgMuw5AOW8R3Vj1HVcXBN539/wCiZLUtSumC6R/hYE93bXdW2GeOc3jdz8kFKVGSTy9cAANvLODt48ePjWXPzziktlu7rwmTaTpSlboKUpQKUpQKUpQKUpQKUpQKUpQKUpQKUpQKUpQK4SgkHacHsPOudKizc0KteSOWw5yRw8ql9IeRhuZsryHLJrn/AKLQli2SSSe7Ge6u+0txGu3ORknj414fR9Bz8XUXkzt1d/Xz+W/nw0yylmncygjB4g1WXtmLNsUlQT48j+dWWOQMMg5FcgK7es6LDq5jbda+P3Vxy0j9FjAjyBxJOfQ1mLOCxTtABPrWHqV68Z4KMHt486ho7pg+/t/zrjz9Q4+j7ODHz2+L41/2/dbtuXlaqVhaddNICWUAdhB5+lZtexw8uPLhM8faqWaKVh3t+qYGeORkdw7TWTFKGGVORUY8/HlncJfMNOdKwrzUVjOCCTjhw4fOsCw1XaCJMnjkEePOubk9R4OPlnHll8/p90zG2bTlK+KcjP8AOvtdypSlKBSlKBSlKBSlKBSlKBSlKBSlKBSuLOBjJ58B51yqNwK4TRhlIPaMVzrUftM9q/0d2trHaZFyJJTxCEcCiDkzDtJ4DuPYslmqNoRRxwKcsFGeJcgfma4w6xbucJPCx7lkQn5A15B1PVJrh988jSt3yEsfTPADwGBWJnwHyH+VRhx48eMxxmpB7K1f9EeGc4/nUM+nyBc7T/j8q81aF0vvbQj6PPIij7G4mPy2NlR6YravRP23BiEv4sf2sIOP24zxHmpPkK8/q/TMOpz78rfbXhaZabgsz9WvkP5V2swAyeQrG03UIp4xLBIkkbcmQgj8u2o3WldT8RKt2d3h41t1PPel4O7W9eCTdc7qIz7WQAcDnP5CpS2TCKMYwBwqvacHLBUYrnn6eFWVRXH6XlOa5c3bZlfFvjV+3+U5+PDB1eAuoCjJz8h21h2mnukilgCO8ccVN0rp5fT+Pk5vxrvfj+yJlZNFKUrvVKUpQKUpQKVwlkCgliABzJIAHqar+odO9OhOHu4S33UYOx9EzQWOla6vva9aL+hhuJf2RGPXrCDjyBqu3vtdu2z1VvBEO93eVvyCCg3PXGRwoyxAA5knArz1e9OdSl+K6ZfCFEjH8ifzqvXeZTmZnlPfK7yY8t5OKJ09D3/TfT4jh7uEt2KjB2PgAmeNcNG6a29zOIEWdWZWZDLDJEHCbd2zeBnG5fnXntHaPDQ+66kMuOA3KcgHHYcYPnW0tW1HdbW+owgkwFJwBzMZGJk89hb1A7qGm1qx7y66sZKkjw7POu2GUMoZSCrAEEciCMgivrgYOeXbVOSZXCzG6vyiK5e3xkYH4ccuPb31JWeq7yF2HPhxHnUPFauwyqkj/v51LaCvutwwc8e/GOX86+Y9P5epz6iW5Wd/m7nvr4/02yk0rftc6WGxs8RtiefKRkc1AH1kg8gQB4steYSa2D7b9Z6/UnQH3YFEY8/ic+pIH7Na9r6tiUpSgUpSgm+jHSm5sZOst5CpPxDmj47HXk3nzHfW/ehfTy11TYkn1VwoP1Rb3X5ZMbfaHDlzFeZ65xSlSCpIIIIIJBBHIgjiCO8VTk48eTHtzm4b09lJYIrhl4Edg5GsutCdGPbbLFGsd3D1+OHWq4STHipXa7eOVrbnRTphaagpNu+WUAtG3uyLntI7R4jIqvHxYccswmt/CbU/SlK0QUpSgUpSg1L0r9p91FcTQW8MSCJyheXc7kgA7gqkBRggjJPA1Ub7pvqUvxXbqO6JUjB/In5GpX2wad1WoCQD3biIN4b4iFf1w0dUuiXG6BlOZmeU98rvIR5bycV9VccAAB3DhX2lElKUoFKUoFXn2Z34ZJrR+IHvqD2xyZEi+jZ/fHdVGrL0bUvo1xFP9lWw/wDdvgP8uDfs0Q3d7NLo/RWtnOXtHMJJ5lBhomPmhX1B7qtpFa/06b6PqkbfYvIzEx7Otgy8XqVaUelbBogAricDJ+Z8q5VjanCzwyIhAdkZVLZIBIIBOOyg8d6temeaSZucjvIfDrGL4/OsStvD2EXP/E2/IfZl7BjvrkvsHuO26g/cl/6qDT9K2dpHsmMzTo1yqNBM0TYiZskKrBhlxwKspqbg9i0P27qQ/hiRf/kWrO82EurV5hlWlq+hf++z51v209kenr8Znk/FIF/+tVqxad0PsYDmO2i3feZdzfNs1S9Rj9FpxV5rfTZFjErI4jY4VipCs2CcKTz4A8s1h1ub29t9VaDs3TfkqAfzNaZrXjy7sdqZTV0VJdHtaltJ0nhOHjOR3MPtIf1WGQfn2VG1yRCeABJIIAHEkngAB28cVdV7Qs7gSRpIvwuqsPJgCP513ViaTamKCKM80jRD+yoH+FZdQFKUoFKUoNe+2rTOssknA963kDE/2cnuSZ8BlW/ZFaar0zrenLcW8sDcpUZDns3AgH0515ih3YAcYce64PY6nawPjkGiY7KUpRJSlKBSlKBXFlBBB5HgfI865UoL5p91Jc6UGQ5ubQgqe0yW5DpnwZccO5sVuHS75J4Y5ozlJEV18mANaI9nOodVdtGT7s648OsiyR6lS37tbO9mk2yOezPO1lIT+4ly8PoPfT9iiKudKUoh03l2kSNJK6oijLM5CqB3kmsHRekdpd7vo08Uu34gjAkZ5EjmB41Ba3CtzqkFvPgwxwtOkbfDLMHC5Yfa2DjjvbPdWd0p6OdcBNbbYryHjDIABk9sUmPijbGCD50FZn1VbW71FtrOWmtwkaY3SSyRbQoz+AZPYAT2ViahfTXCTsFa2vbEbwqymSFw6l9jYADhhGQQQCvZzzUNp2oddcw304MMc9zMMMQOrkW3SGME8hxW4wf1h31OaoYbe3axsiJLm43L8XWP742yTztzwB2nnwArkz13N8fZNXvSNUhgkSN5HuNvVRJjcSybzknAAUcyf8agbvVJPrb2FJY5LZtl3bOwZXjVQ5KbSVDhW3Bhz5HwktfsGgFnNCjSC0yrIoy7QuioxUDmw2o2O0A1ER63Zx2klvZO9zPKJPdwzTPLKCC8p2gKOPEnAAGKzxk+kWtYXttt+tsYJk4qsgOf1JUIB9Ts+daOr1Dc9HlksBZyH+hWPd3MqgBh5EZrzXq+mSW0rxTLtdDgjs8CO9TzB7q6OnymtMuSedsKtgexfo19Kv1kYZjt9sjd27J6pfVgW/Yqj2VlJKwWJHkY8lRWZjjuCgn17K9P+ynTbeHT4xbtuLEmVipVuuHB1ZTxXbjbg8sVuzXGlKUClKUClKUCvPXtE036PqVwoGFkImXu+szvx+0rE/ir0LWqvblpnC1ugPhLwv8AhkAZCfJkI/boNW0pSixSlKBSlKBSlKD4JmjKyJ8cbB18Shzj14j1rcGl36pqFrcIR1V5EYWP64HWweuOtFagq26BcNLpsscf6azdZYvJD1sXDu91l8dpohvqlY2m3qzRRyp8MiK48mAI/nWTRCK6QaBDdoqy7gyHdHJGdssTfeRuw+HI9oNVDXOkl3pcbJdulwrRSmCdV2Sh41yFmjHA8x764HeONbErU3T4/Spp5TxitXtrVe4vcTxNcn0Tql//ACgwJtGtrZ7eO/iaWBbNUUmN5FjmD5lztB2scg58KunRno5b2SMlupCs27jxIB+znG4r4HPOszV9Vjt03ybuLBQqKzuzNyVVXix8qim6bWIWNjOo6xioByGUr8XWKeMeDgEtjBNefbllHVqRYaY/OoibpPZpN1DTxiTgCCeAJGQpb4Q2OOCa56Z0jtLhtsFxFI33VYbsDtA5keIqnbfhO4+9J9Ra2tJ50ALRxsyg8sgcM+FUzpZ0Q4QNezPPDLtQzkIstvNJjYQVUBoGY42sDg7ePaL1rNl11vNF/WRuvqykD88V80BE1DSIklHuzW6o/eDt2n9oEZ866enksrLkurFLtrSDR/o9rC6m4upAHmdeIQEcwPhBJVFGebZ44NW3oCPrtSI+A3fu924QQh8ev5g1SbK/FwId1s82rQAw7CH2Rup/SzH4An2wTz7OdbQ6L6MLS2SHdvYZZ3PN5HJaRz5sSa04sbvdVzs1qJalKVszKUpQKUpQKr3T/Sjc6fcRj4thdO334/fX1yBVhpQeVYpAwDDkQCPI8a51na9pn0W6uLfGFjkbZ/dt78YHgAwX0NYNElK+MccTXSs5Izsf+H/qol30rrilzngQR2HHbxB4GuygUpSgVPdAr7qr1QfhmUxn8Q99P+cetQNcXlZMOnxoQ6/iQhgPXGKIb59mMu22ktTztJXiHf1Zw8R/cYDPeDVwrXnRe8VdSDKfcvrVXH47c5+eyath0Qj+kGqLa201w/KKNnx3kDgPU4FVmDom50ZrUn/WJY2kZzz+kyHrSx7jvPpWV07+taztOye4UuP7KAda+fAlY1P4qs13cLGjyNwVFZm8lBJ/IUFR0O9jvIoZ2QdYhOVYe9DMAUkUg/Cw94VmvpcBZ2MUZaQbXJVcuvcxxxFVrQejl20C6hBKFurnM00MueokV+MacOMbKu1Q459oNStj0jUyLBcxSWs7fCkvwyEc+qkHuyeQ4+Arh5OLLHzPZ0Y5y+7Ki0G1WE26wRCEnJj2jYSe0jvrLS0jBBCICowCFUEDuBxwFfbu5SJGkkYKiAlmPIAcyahD030//i4j5Ek/IDNZ6yq/iLBVQk1xdIuQj+9aXblgoKhreQsOtcg4+oO7cT9k576zk16e44WFrI+f6adWhgXxywDSeSj1FTPR/oosO+S4b6RcSrtlkdQF2cfqo05JHxPDt7c10cHHlLusuTKWacdW6NFpDdWMxguGwSRloJsAAddHnDcABuXDY7eysnoz0g+kb4pk6m6hx1sROefwyRn7cbY4H0PGo/oEOpN3ZccW031YJziCYdZGB4Al0Hglcen0XUCLUU4SWp+sx9u2cgTIe/Aww8V8TXUxW+lfAc8q+0ClKUClKUClKUGn/bFoEv0lLmGGSRHj2ymJGcq0Z9wsFBIBV24+Fa1WVScAjPdyb1B4ivVVRuq6Da3IxcQRS/jRSfnzoPMl1xG37xA9OZ/IGu6p/wBoWk21tfmK1VlVI1LguzDfISfd3E4woHAd9QFEukcJD4qP4SR/zCu6uic4ZDx5leAJ+IZ7Pw12RzKxwGBPcCMjzHMUHOlKUSUpSguvRrUNtrZTZ42d2sbeEUh6s7vDZIjHyFbyrzr0YTrLbUrf70KyL+IK6sf4Y637ol511vDL/WRo/qygn+dFUBrX+99Pzy6i82/i/wBXz+VTfSO0aW0uIk+J4pFXzZCAPnWN0o0L6VGuxzFPE3WQSgAmOQAjiDzUgkEdoNYmhdKN0gtrxBb3YHwE/VzAc3t2Pxr4cx20GX0LvkmsbZ05dUgI7mVQrKe4ggjFZOvaNFdwtDMMq3IjgyMPhdD2MDxBqDutGubSZ59PCvHKxea1c7QXPOSB+SOe0EYJ48OdY997QUVerWCdb1vditpo3Rnc8ODD3WjXmzKSAAeNBWdd1F30a6Sdh10e63lbkC6sF3+AZSreRraVokRCvGIypAKsgUgg8iCOYrWI6HaiHeKTq7hJrm2nmnZwh+rMZlURBeIwgAGeVWjopH9FvLmxH6EKtxbj7iSMyyRD9VXAI7t2OwVnx4du/utld6W+lKjtc1uC0jMlxIqL2A/Ex7FRebMe4VoqhdI/3xf45fR7PPnm4x+WayPaLIq6XeFuI6iT81wPzNcOhdjL9fd3CFJrpwxQ/FHEg2wxN+sAST3FmrG6ZN9JuLbT14h2E9xj7MELAhT+N9q+ID0Fm0yMrDGrfEqID5hQDWTSlApSlApSlApSlAri7gAknAAySeQA5muVVP2o6p1GnTbTh5QIk85TtJ9BuPpQaL1DUTczTXB/ppGcfhPCMHxCBBXRXxQAMDkOXlX2iXdp151M8E2cCOaJye5Q67/4d1ejNT6OWlwMT28Mn4kUn54zXme6j3I696keuOFenej9711rBLnO+JGPmVBP55oVUtR9k1hJkxmeA/2cmR+7KGAHliq3f+yC4X9BdRuO6WMo3luQkeuK2/I4UEsQAOZJwB5mqree0OxRtsbSXGD77W0bzIg72aMEfKiGpdQ6C6lD8VqzjvgZZB8uDH0Wq7cZjOJVeI90yPGf4wK9HaV0ssrg7YbmJn+4WCyfuNhvyrB1WTUQ74trO6gJ91d7RyBe47w6O3P7oonbTnQu+ihlmkmkRIzblcswG5iwIVfvHnwFbq9nkTrplmrghhBHkHgR7vbmoC11Kxt3Lz6XLaOebm2EiefWQ7lHzq1aV0ms7k4guYZG+6rrvHmmdw+VEJao/WtFguo+ruIw68xzDKexkYcVYd4NSFKClG6u9M/Ts93ZD+m25uYB3yhRiVP1gAR2g9ndqmkTy3EeoWM8Mh6rYscw3QlG94tE6HMbNwyeOcCrcRVR9m7qtnIykLb/AEi4aH7ogEjbSv6nAkdmMUGubD2j6hHebrgmUb3iktoo+WxiHMIGWLLgnJJyO6rjBb2+rahLMkkhghtoo1lt5pI8ySs8jDdGRkqu3KnluHCoT2SXi3Op6hc7ADKqSR8OKozuvDuLAIT41tXT9OigDLDGkYZi7BAACzfExx2mojTls3NY68T+f1V//wAEr/xuoY7uvGPnsz+dZek9D7SB+tWNnlHKWd3mkHk0hJX0xU3NMqglmVQOZYgAeZNVm66bxMTHYKb2bugOYVPfJN8CD5nuBqWaW6Ra5FZwmWXJ47UReMksh+GONebMT2Vg9ENHkjElxc4N1ckNLjisagfVwp+qgJ8ySe2urROjkhmF3fus1yARGqjEFup+JYQeJY8MueJwOVWegUpSgUpSgUpSgUpSgVp7236luntrYHhGrTOP139yP8ut+dbhrzh02vHk1G6aVWRusKqrqVbq4/cQjPxKeLAjh71BD0pSixmtmaDrt/HpFp9BiWRUMkUr7WlkjEbsoZYUIL8B39o4VrOr37MOklzbpPFHbieNZA5CyBJV6xRwVWG1gSjH4h20RWNrF8Jl3Zl1STiXjdgiQ8RjdaphjzJA2sfd5ioTVJriV1jhm+kthmS3s0dFXaBkTQ+7InP4t5PLAzxrZmo6zpF2QL1DbSjk1wj28invSYYHqGxWJqfQORwslvNFeIOK9edsw7uquoMEeZBohr60hkk3JM3Wvz6pkSV0H3WguNtwSOPFWc+ArK0XpBMsqx2k0xyu4dTMAjcfhEF8c5H3Uf0rL16GQvEt+ZNkbEiDUhtjfsAW8hGGA/Wzz4g1k3L2sMJUmW1RVJEF5CLyzYc8Qyr7wz3b88uAoJm39ot5AdtysLeE6S2MnnmQNG/oQPGpG56QaVcgfT7Ix5475YA8fmJody/nVMOkXcsOZ4rm1spYlOy0LXkYbOcvGzs0aYx7qcB2mukjeTDp1vb3M3VlhLp8ktoExgDr4nOx28PA0GyNN0C1lXdpuozoO6G4WePyKS79vkCtZph1iE+7LZ3S90iPBIf2kLL/AA1rJtNiyvWXMUc4HEahbyWcu7HHq54yvbnjx9alJ9R1KwQO8s6REgKzGK+tyWOFVWGybjw5g+dBP9K9fv3iED2VzbrIds88IFzsix73VCL3tx5bmUY54NYHTTpjZLpv0SxlUM4WBYwGR448e+SrAEYUEZ7yK79L9pspOyWKCZu63l6uX/09xhvkxqZl6W6Vce5dhYieG29hMXyaQYx45omalm1M9jBxfzDlm2H8Mo/zrdFUyHoDYFhNZtJbsRgSWkuBtJzgKd0ZHpXf/ovVIcdTewzqPs3UGG/fhZePiRVcZqaa9Ry/i8mWetbRA6OWp1edLuFJuvRZ7cyjdtZPcnjXPDA+qbHifCr9b26IoVFVVHIKAB8hWu+lF1qWbeZtOYzW8odXtpVlVo292ZCrBX95ScAA8VXuqxQdPrAnbJN9Hb7t0jwH/wB0AfnVmKz0rqt7lHAZGV1PIqQwPkRXbQKUpQKUpQKUpQKUpQKjNd0C2vE2XMSyDsJ4Mp71YcVPiDUnSg0t0l9ldxDl7NjcR8+rfaJh4K3BZPXB8TVAbIYqwZXX4kdSjr+JWAIr1RUJ0k6KWt8uLiMFh8Mi+7In4XHH05UHnKrZ7MZtt1Mv9ZCp9YnP+ElZHSf2aXdtl4M3UQ7FGJ1Hig4Sfs4PgagOh16sd9CzEKPrI23e7t3JuO/ONvwDnRLcMsYYYYBh3EAj5GoY9F4FJaAyWz891s5jye9l4ox/EpomvmZtljDJdN99Pdt1/FM3u/u5Pgakrbobcz8b65Kr/UWmY1x3PKcyN+ztqBXtQ6T3duep62HUScD6M0Ja4PmYcqPNkqcteg6yQrJCsunSuMvArJLBnueI5T93b41b9I0W3tU2W8SRL+ooBPmeZPnWfUoabv8Aoxe2gbak0asCGl0ssVOeZktXyQePOPj4isXSbm2aNY5LSC5WIcJbEtFeRZ5s8RYShj2lWyT2Vu6oXXOi1pdYM0Klx8Mi5SVfFZEww+dBr271xI4Ga31BLpRgfQ9Qi33BLcFjQKFk3EnAyretRVtoiRyma+hu9NO5Xt/oqh7SD3cbmIDr1hycllXw76s2t+z6fh1bx3aryW69yde7q7mIAqfEr/nUTB0gvLIhHlkiH9Vqi5jI7o7uPh6sW8c0E01tcXMe4f6N1eDvIWObh2bl3oT4YXzqu6slrGDFHHqdpcsPq7UhZopTnHu9Zvj2DtKsoA51mapNHOMxadPb3zY2ywPsh/vGni910H3WGTnlUFrHSEWTFIWa91KXCvKRvIIHBAq93ZGvmedBz1T6Pp1ur3DdXeMCdti7Q7m7yoO0gctzLjngdlWH2T6trFyVedw1pg5eWPDufsiJhjdjtYjb3Z7MboR7KWd/persZZWwRCSCAezrSOBx90cB41t1FAAAAAHAAcAB3Cg5V1XFsjjDqrDuYAj5Gu2lBWJ+gNgSWjiMDnm9s7wMT49WQG9Qa6v/AA9fxf7NqLuPu3kUco8t0exhVspQVQarqkX6ayinH3rSXax8eqmxj9819Tp7arwuVuLU/wDmYJEX0fG0+YOKtVfHUEYIBB7DyoMPTtWgnXdBNFKO+N1cfwk1m1Aah0LsJm3PbRh/vx5jkHk8ZDD51hjolNF/suoXUY7Em2XEf8Y3/NjQWulKUClKUClKUClKUCobVeillcSLLPbRSSLyZlGfXv8AWpmlBwijCgKoAA5AAADyArnSlApSlApSlArruIFdSrqrKeYYAg+hrspQUrU/ZzCVb6FNNZFgQVhIMJz/AGbZC+abfWu7oN0At9OXcPrbgj3pWHEfqxj7C/me0mrfSgUpSgUpSgUpSgUpSgUpSg//2Q=="/>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sp>
        <p:nvSpPr>
          <p:cNvPr id="5" name="AutoShape 4" descr="data:image/jpeg;base64,/9j/4AAQSkZJRgABAQAAAQABAAD/2wCEAAkGBxMTEhUUEhQUFhUXGBgaGBgVFxUYFhgXFhcXGBcXFxoYHSggGRomHxgVIzEiJSkrLi4uHB8zODMsNygtLisBCgoKDg0OGBAQGjEkHyUsLC80MywvLDAsNzQwLCwvLDc0LCwsLiwtLCwrKzEsLCwsLCw0Ly8sNC0sLCwvLCwtLP/AABEIAM8A8AMBIgACEQEDEQH/xAAcAAEAAgIDAQAAAAAAAAAAAAAABQYEBwIDCAH/xABJEAACAQMCAgcEBgYGCAcAAAABAgMABBEFEiExBhNBUWFxgQciMpEUI0JScqEzYoKSorFDU2NzwdEVJDQ1VMLS8BZklKOys/H/xAAaAQEAAwEBAQAAAAAAAAAAAAAAAQIDBAUG/8QAKhEBAQACAQMDAgUFAAAAAAAAAAECEQMEEiEFMVFBcRNhgdHxkaHB4fD/2gAMAwEAAhEDEQA/AN40pSgUpSgUpSgUpSgUpSgUpSgUpSgUpSgUrqmnVcZPM4FdtVmUtsl8wKVxkkCjJOB41F3mqgMuw5AOW8R3Vj1HVcXBN539/wCiZLUtSumC6R/hYE93bXdW2GeOc3jdz8kFKVGSTy9cAANvLODt48ePjWXPzziktlu7rwmTaTpSlboKUpQKUpQKUpQKUpQKUpQKUpQKUpQKUpQKUpQK4SgkHacHsPOudKizc0KteSOWw5yRw8ql9IeRhuZsryHLJrn/AKLQli2SSSe7Ge6u+0txGu3ORknj414fR9Bz8XUXkzt1d/Xz+W/nw0yylmncygjB4g1WXtmLNsUlQT48j+dWWOQMMg5FcgK7es6LDq5jbda+P3Vxy0j9FjAjyBxJOfQ1mLOCxTtABPrWHqV68Z4KMHt486ho7pg+/t/zrjz9Q4+j7ODHz2+L41/2/dbtuXlaqVhaddNICWUAdhB5+lZtexw8uPLhM8faqWaKVh3t+qYGeORkdw7TWTFKGGVORUY8/HlncJfMNOdKwrzUVjOCCTjhw4fOsCw1XaCJMnjkEePOubk9R4OPlnHll8/p90zG2bTlK+KcjP8AOvtdypSlKBSlKBSlKBSlKBSlKBSlKBSlKBSuLOBjJ58B51yqNwK4TRhlIPaMVzrUftM9q/0d2trHaZFyJJTxCEcCiDkzDtJ4DuPYslmqNoRRxwKcsFGeJcgfma4w6xbucJPCx7lkQn5A15B1PVJrh988jSt3yEsfTPADwGBWJnwHyH+VRhx48eMxxmpB7K1f9EeGc4/nUM+nyBc7T/j8q81aF0vvbQj6PPIij7G4mPy2NlR6YravRP23BiEv4sf2sIOP24zxHmpPkK8/q/TMOpz78rfbXhaZabgsz9WvkP5V2swAyeQrG03UIp4xLBIkkbcmQgj8u2o3WldT8RKt2d3h41t1PPel4O7W9eCTdc7qIz7WQAcDnP5CpS2TCKMYwBwqvacHLBUYrnn6eFWVRXH6XlOa5c3bZlfFvjV+3+U5+PDB1eAuoCjJz8h21h2mnukilgCO8ccVN0rp5fT+Pk5vxrvfj+yJlZNFKUrvVKUpQKUpQKVwlkCgliABzJIAHqar+odO9OhOHu4S33UYOx9EzQWOla6vva9aL+hhuJf2RGPXrCDjyBqu3vtdu2z1VvBEO93eVvyCCg3PXGRwoyxAA5knArz1e9OdSl+K6ZfCFEjH8ifzqvXeZTmZnlPfK7yY8t5OKJ09D3/TfT4jh7uEt2KjB2PgAmeNcNG6a29zOIEWdWZWZDLDJEHCbd2zeBnG5fnXntHaPDQ+66kMuOA3KcgHHYcYPnW0tW1HdbW+owgkwFJwBzMZGJk89hb1A7qGm1qx7y66sZKkjw7POu2GUMoZSCrAEEciCMgivrgYOeXbVOSZXCzG6vyiK5e3xkYH4ccuPb31JWeq7yF2HPhxHnUPFauwyqkj/v51LaCvutwwc8e/GOX86+Y9P5epz6iW5Wd/m7nvr4/02yk0rftc6WGxs8RtiefKRkc1AH1kg8gQB4steYSa2D7b9Z6/UnQH3YFEY8/ic+pIH7Na9r6tiUpSgUpSgm+jHSm5sZOst5CpPxDmj47HXk3nzHfW/ehfTy11TYkn1VwoP1Rb3X5ZMbfaHDlzFeZ65xSlSCpIIIIIJBBHIgjiCO8VTk48eTHtzm4b09lJYIrhl4Edg5GsutCdGPbbLFGsd3D1+OHWq4STHipXa7eOVrbnRTphaagpNu+WUAtG3uyLntI7R4jIqvHxYccswmt/CbU/SlK0QUpSgUpSg1L0r9p91FcTQW8MSCJyheXc7kgA7gqkBRggjJPA1Ub7pvqUvxXbqO6JUjB/In5GpX2wad1WoCQD3biIN4b4iFf1w0dUuiXG6BlOZmeU98rvIR5bycV9VccAAB3DhX2lElKUoFKUoFXn2Z34ZJrR+IHvqD2xyZEi+jZ/fHdVGrL0bUvo1xFP9lWw/wDdvgP8uDfs0Q3d7NLo/RWtnOXtHMJJ5lBhomPmhX1B7qtpFa/06b6PqkbfYvIzEx7Otgy8XqVaUelbBogAricDJ+Z8q5VjanCzwyIhAdkZVLZIBIIBOOyg8d6temeaSZucjvIfDrGL4/OsStvD2EXP/E2/IfZl7BjvrkvsHuO26g/cl/6qDT9K2dpHsmMzTo1yqNBM0TYiZskKrBhlxwKspqbg9i0P27qQ/hiRf/kWrO82EurV5hlWlq+hf++z51v209kenr8Znk/FIF/+tVqxad0PsYDmO2i3feZdzfNs1S9Rj9FpxV5rfTZFjErI4jY4VipCs2CcKTz4A8s1h1ub29t9VaDs3TfkqAfzNaZrXjy7sdqZTV0VJdHtaltJ0nhOHjOR3MPtIf1WGQfn2VG1yRCeABJIIAHEkngAB28cVdV7Qs7gSRpIvwuqsPJgCP513ViaTamKCKM80jRD+yoH+FZdQFKUoFKUoNe+2rTOssknA963kDE/2cnuSZ8BlW/ZFaar0zrenLcW8sDcpUZDns3AgH0515ih3YAcYce64PY6nawPjkGiY7KUpRJSlKBSlKBXFlBBB5HgfI865UoL5p91Jc6UGQ5ubQgqe0yW5DpnwZccO5sVuHS75J4Y5ozlJEV18mANaI9nOodVdtGT7s648OsiyR6lS37tbO9mk2yOezPO1lIT+4ly8PoPfT9iiKudKUoh03l2kSNJK6oijLM5CqB3kmsHRekdpd7vo08Uu34gjAkZ5EjmB41Ba3CtzqkFvPgwxwtOkbfDLMHC5Yfa2DjjvbPdWd0p6OdcBNbbYryHjDIABk9sUmPijbGCD50FZn1VbW71FtrOWmtwkaY3SSyRbQoz+AZPYAT2ViahfTXCTsFa2vbEbwqymSFw6l9jYADhhGQQQCvZzzUNp2oddcw304MMc9zMMMQOrkW3SGME8hxW4wf1h31OaoYbe3axsiJLm43L8XWP742yTztzwB2nnwArkz13N8fZNXvSNUhgkSN5HuNvVRJjcSybzknAAUcyf8agbvVJPrb2FJY5LZtl3bOwZXjVQ5KbSVDhW3Bhz5HwktfsGgFnNCjSC0yrIoy7QuioxUDmw2o2O0A1ER63Zx2klvZO9zPKJPdwzTPLKCC8p2gKOPEnAAGKzxk+kWtYXttt+tsYJk4qsgOf1JUIB9Ts+daOr1Dc9HlksBZyH+hWPd3MqgBh5EZrzXq+mSW0rxTLtdDgjs8CO9TzB7q6OnymtMuSedsKtgexfo19Kv1kYZjt9sjd27J6pfVgW/Yqj2VlJKwWJHkY8lRWZjjuCgn17K9P+ynTbeHT4xbtuLEmVipVuuHB1ZTxXbjbg8sVuzXGlKUClKUClKUCvPXtE036PqVwoGFkImXu+szvx+0rE/ir0LWqvblpnC1ugPhLwv8AhkAZCfJkI/boNW0pSixSlKBSlKBSlKD4JmjKyJ8cbB18Shzj14j1rcGl36pqFrcIR1V5EYWP64HWweuOtFagq26BcNLpsscf6azdZYvJD1sXDu91l8dpohvqlY2m3qzRRyp8MiK48mAI/nWTRCK6QaBDdoqy7gyHdHJGdssTfeRuw+HI9oNVDXOkl3pcbJdulwrRSmCdV2Sh41yFmjHA8x764HeONbErU3T4/Spp5TxitXtrVe4vcTxNcn0Tql//ACgwJtGtrZ7eO/iaWBbNUUmN5FjmD5lztB2scg58KunRno5b2SMlupCs27jxIB+znG4r4HPOszV9Vjt03ybuLBQqKzuzNyVVXix8qim6bWIWNjOo6xioByGUr8XWKeMeDgEtjBNefbllHVqRYaY/OoibpPZpN1DTxiTgCCeAJGQpb4Q2OOCa56Z0jtLhtsFxFI33VYbsDtA5keIqnbfhO4+9J9Ra2tJ50ALRxsyg8sgcM+FUzpZ0Q4QNezPPDLtQzkIstvNJjYQVUBoGY42sDg7ePaL1rNl11vNF/WRuvqykD88V80BE1DSIklHuzW6o/eDt2n9oEZ866enksrLkurFLtrSDR/o9rC6m4upAHmdeIQEcwPhBJVFGebZ44NW3oCPrtSI+A3fu924QQh8ev5g1SbK/FwId1s82rQAw7CH2Rup/SzH4An2wTz7OdbQ6L6MLS2SHdvYZZ3PN5HJaRz5sSa04sbvdVzs1qJalKVszKUpQKUpQKr3T/Sjc6fcRj4thdO334/fX1yBVhpQeVYpAwDDkQCPI8a51na9pn0W6uLfGFjkbZ/dt78YHgAwX0NYNElK+MccTXSs5Izsf+H/qol30rrilzngQR2HHbxB4GuygUpSgVPdAr7qr1QfhmUxn8Q99P+cetQNcXlZMOnxoQ6/iQhgPXGKIb59mMu22ktTztJXiHf1Zw8R/cYDPeDVwrXnRe8VdSDKfcvrVXH47c5+eyath0Qj+kGqLa201w/KKNnx3kDgPU4FVmDom50ZrUn/WJY2kZzz+kyHrSx7jvPpWV07+taztOye4UuP7KAda+fAlY1P4qs13cLGjyNwVFZm8lBJ/IUFR0O9jvIoZ2QdYhOVYe9DMAUkUg/Cw94VmvpcBZ2MUZaQbXJVcuvcxxxFVrQejl20C6hBKFurnM00MueokV+MacOMbKu1Q459oNStj0jUyLBcxSWs7fCkvwyEc+qkHuyeQ4+Arh5OLLHzPZ0Y5y+7Ki0G1WE26wRCEnJj2jYSe0jvrLS0jBBCICowCFUEDuBxwFfbu5SJGkkYKiAlmPIAcyahD030//i4j5Ek/IDNZ6yq/iLBVQk1xdIuQj+9aXblgoKhreQsOtcg4+oO7cT9k576zk16e44WFrI+f6adWhgXxywDSeSj1FTPR/oosO+S4b6RcSrtlkdQF2cfqo05JHxPDt7c10cHHlLusuTKWacdW6NFpDdWMxguGwSRloJsAAddHnDcABuXDY7eysnoz0g+kb4pk6m6hx1sROefwyRn7cbY4H0PGo/oEOpN3ZccW031YJziCYdZGB4Al0Hglcen0XUCLUU4SWp+sx9u2cgTIe/Aww8V8TXUxW+lfAc8q+0ClKUClKUClKUGn/bFoEv0lLmGGSRHj2ymJGcq0Z9wsFBIBV24+Fa1WVScAjPdyb1B4ivVVRuq6Da3IxcQRS/jRSfnzoPMl1xG37xA9OZ/IGu6p/wBoWk21tfmK1VlVI1LguzDfISfd3E4woHAd9QFEukcJD4qP4SR/zCu6uic4ZDx5leAJ+IZ7Pw12RzKxwGBPcCMjzHMUHOlKUSUpSguvRrUNtrZTZ42d2sbeEUh6s7vDZIjHyFbyrzr0YTrLbUrf70KyL+IK6sf4Y637ol511vDL/WRo/qygn+dFUBrX+99Pzy6i82/i/wBXz+VTfSO0aW0uIk+J4pFXzZCAPnWN0o0L6VGuxzFPE3WQSgAmOQAjiDzUgkEdoNYmhdKN0gtrxBb3YHwE/VzAc3t2Pxr4cx20GX0LvkmsbZ05dUgI7mVQrKe4ggjFZOvaNFdwtDMMq3IjgyMPhdD2MDxBqDutGubSZ59PCvHKxea1c7QXPOSB+SOe0EYJ48OdY997QUVerWCdb1vditpo3Rnc8ODD3WjXmzKSAAeNBWdd1F30a6Sdh10e63lbkC6sF3+AZSreRraVokRCvGIypAKsgUgg8iCOYrWI6HaiHeKTq7hJrm2nmnZwh+rMZlURBeIwgAGeVWjopH9FvLmxH6EKtxbj7iSMyyRD9VXAI7t2OwVnx4du/utld6W+lKjtc1uC0jMlxIqL2A/Ex7FRebMe4VoqhdI/3xf45fR7PPnm4x+WayPaLIq6XeFuI6iT81wPzNcOhdjL9fd3CFJrpwxQ/FHEg2wxN+sAST3FmrG6ZN9JuLbT14h2E9xj7MELAhT+N9q+ID0Fm0yMrDGrfEqID5hQDWTSlApSlApSlApSlAri7gAknAAySeQA5muVVP2o6p1GnTbTh5QIk85TtJ9BuPpQaL1DUTczTXB/ppGcfhPCMHxCBBXRXxQAMDkOXlX2iXdp151M8E2cCOaJye5Q67/4d1ejNT6OWlwMT28Mn4kUn54zXme6j3I696keuOFenej9711rBLnO+JGPmVBP55oVUtR9k1hJkxmeA/2cmR+7KGAHliq3f+yC4X9BdRuO6WMo3luQkeuK2/I4UEsQAOZJwB5mqree0OxRtsbSXGD77W0bzIg72aMEfKiGpdQ6C6lD8VqzjvgZZB8uDH0Wq7cZjOJVeI90yPGf4wK9HaV0ssrg7YbmJn+4WCyfuNhvyrB1WTUQ74trO6gJ91d7RyBe47w6O3P7oonbTnQu+ihlmkmkRIzblcswG5iwIVfvHnwFbq9nkTrplmrghhBHkHgR7vbmoC11Kxt3Lz6XLaOebm2EiefWQ7lHzq1aV0ms7k4guYZG+6rrvHmmdw+VEJao/WtFguo+ruIw68xzDKexkYcVYd4NSFKClG6u9M/Ts93ZD+m25uYB3yhRiVP1gAR2g9ndqmkTy3EeoWM8Mh6rYscw3QlG94tE6HMbNwyeOcCrcRVR9m7qtnIykLb/AEi4aH7ogEjbSv6nAkdmMUGubD2j6hHebrgmUb3iktoo+WxiHMIGWLLgnJJyO6rjBb2+rahLMkkhghtoo1lt5pI8ySs8jDdGRkqu3KnluHCoT2SXi3Op6hc7ADKqSR8OKozuvDuLAIT41tXT9OigDLDGkYZi7BAACzfExx2mojTls3NY68T+f1V//wAEr/xuoY7uvGPnsz+dZek9D7SB+tWNnlHKWd3mkHk0hJX0xU3NMqglmVQOZYgAeZNVm66bxMTHYKb2bugOYVPfJN8CD5nuBqWaW6Ra5FZwmWXJ47UReMksh+GONebMT2Vg9ENHkjElxc4N1ckNLjisagfVwp+qgJ8ySe2urROjkhmF3fus1yARGqjEFup+JYQeJY8MueJwOVWegUpSgUpSgUpSgUpSgVp7236luntrYHhGrTOP139yP8ut+dbhrzh02vHk1G6aVWRusKqrqVbq4/cQjPxKeLAjh71BD0pSixmtmaDrt/HpFp9BiWRUMkUr7WlkjEbsoZYUIL8B39o4VrOr37MOklzbpPFHbieNZA5CyBJV6xRwVWG1gSjH4h20RWNrF8Jl3Zl1STiXjdgiQ8RjdaphjzJA2sfd5ioTVJriV1jhm+kthmS3s0dFXaBkTQ+7InP4t5PLAzxrZmo6zpF2QL1DbSjk1wj28invSYYHqGxWJqfQORwslvNFeIOK9edsw7uquoMEeZBohr60hkk3JM3Wvz6pkSV0H3WguNtwSOPFWc+ArK0XpBMsqx2k0xyu4dTMAjcfhEF8c5H3Uf0rL16GQvEt+ZNkbEiDUhtjfsAW8hGGA/Wzz4g1k3L2sMJUmW1RVJEF5CLyzYc8Qyr7wz3b88uAoJm39ot5AdtysLeE6S2MnnmQNG/oQPGpG56QaVcgfT7Ix5475YA8fmJody/nVMOkXcsOZ4rm1spYlOy0LXkYbOcvGzs0aYx7qcB2mukjeTDp1vb3M3VlhLp8ktoExgDr4nOx28PA0GyNN0C1lXdpuozoO6G4WePyKS79vkCtZph1iE+7LZ3S90iPBIf2kLL/AA1rJtNiyvWXMUc4HEahbyWcu7HHq54yvbnjx9alJ9R1KwQO8s6REgKzGK+tyWOFVWGybjw5g+dBP9K9fv3iED2VzbrIds88IFzsix73VCL3tx5bmUY54NYHTTpjZLpv0SxlUM4WBYwGR448e+SrAEYUEZ7yK79L9pspOyWKCZu63l6uX/09xhvkxqZl6W6Vce5dhYieG29hMXyaQYx45omalm1M9jBxfzDlm2H8Mo/zrdFUyHoDYFhNZtJbsRgSWkuBtJzgKd0ZHpXf/ovVIcdTewzqPs3UGG/fhZePiRVcZqaa9Ry/i8mWetbRA6OWp1edLuFJuvRZ7cyjdtZPcnjXPDA+qbHifCr9b26IoVFVVHIKAB8hWu+lF1qWbeZtOYzW8odXtpVlVo292ZCrBX95ScAA8VXuqxQdPrAnbJN9Hb7t0jwH/wB0AfnVmKz0rqt7lHAZGV1PIqQwPkRXbQKUpQKUpQKUpQKUpQKjNd0C2vE2XMSyDsJ4Mp71YcVPiDUnSg0t0l9ldxDl7NjcR8+rfaJh4K3BZPXB8TVAbIYqwZXX4kdSjr+JWAIr1RUJ0k6KWt8uLiMFh8Mi+7In4XHH05UHnKrZ7MZtt1Mv9ZCp9YnP+ElZHSf2aXdtl4M3UQ7FGJ1Hig4Sfs4PgagOh16sd9CzEKPrI23e7t3JuO/ONvwDnRLcMsYYYYBh3EAj5GoY9F4FJaAyWz891s5jye9l4ox/EpomvmZtljDJdN99Pdt1/FM3u/u5Pgakrbobcz8b65Kr/UWmY1x3PKcyN+ztqBXtQ6T3duep62HUScD6M0Ja4PmYcqPNkqcteg6yQrJCsunSuMvArJLBnueI5T93b41b9I0W3tU2W8SRL+ooBPmeZPnWfUoabv8Aoxe2gbak0asCGl0ssVOeZktXyQePOPj4isXSbm2aNY5LSC5WIcJbEtFeRZ5s8RYShj2lWyT2Vu6oXXOi1pdYM0Klx8Mi5SVfFZEww+dBr271xI4Ga31BLpRgfQ9Qi33BLcFjQKFk3EnAyretRVtoiRyma+hu9NO5Xt/oqh7SD3cbmIDr1hycllXw76s2t+z6fh1bx3aryW69yde7q7mIAqfEr/nUTB0gvLIhHlkiH9Vqi5jI7o7uPh6sW8c0E01tcXMe4f6N1eDvIWObh2bl3oT4YXzqu6slrGDFHHqdpcsPq7UhZopTnHu9Zvj2DtKsoA51mapNHOMxadPb3zY2ywPsh/vGni910H3WGTnlUFrHSEWTFIWa91KXCvKRvIIHBAq93ZGvmedBz1T6Pp1ur3DdXeMCdti7Q7m7yoO0gctzLjngdlWH2T6trFyVedw1pg5eWPDufsiJhjdjtYjb3Z7MboR7KWd/persZZWwRCSCAezrSOBx90cB41t1FAAAAAHAAcAB3Cg5V1XFsjjDqrDuYAj5Gu2lBWJ+gNgSWjiMDnm9s7wMT49WQG9Qa6v/AA9fxf7NqLuPu3kUco8t0exhVspQVQarqkX6ayinH3rSXax8eqmxj9819Tp7arwuVuLU/wDmYJEX0fG0+YOKtVfHUEYIBB7DyoMPTtWgnXdBNFKO+N1cfwk1m1Aah0LsJm3PbRh/vx5jkHk8ZDD51hjolNF/suoXUY7Em2XEf8Y3/NjQWulKUClKUClKUClKUCobVeillcSLLPbRSSLyZlGfXv8AWpmlBwijCgKoAA5AAADyArnSlApSlApSlArruIFdSrqrKeYYAg+hrspQUrU/ZzCVb6FNNZFgQVhIMJz/AGbZC+abfWu7oN0At9OXcPrbgj3pWHEfqxj7C/me0mrfSgUpSgUpSgUpSgUpSgUpSg//2Q=="/>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sp>
        <p:nvSpPr>
          <p:cNvPr id="6" name="AutoShape 6" descr="data:image/jpeg;base64,/9j/4AAQSkZJRgABAQAAAQABAAD/2wCEAAkGBxMTEhUUEhQUFhUXGBgaGBgVFxUYFhgXFhcXGBcXFxoYHSggGRomHxgVIzEiJSkrLi4uHB8zODMsNygtLisBCgoKDg0OGBAQGjEkHyUsLC80MywvLDAsNzQwLCwvLDc0LCwsLiwtLCwrKzEsLCwsLCw0Ly8sNC0sLCwvLCwtLP/AABEIAM8A8AMBIgACEQEDEQH/xAAcAAEAAgIDAQAAAAAAAAAAAAAABQYEBwIDCAH/xABJEAACAQMCAgcEBgYGCAcAAAABAgMABBEFEiExBhNBUWFxgQciMpEUI0JScqEzYoKSorFDU2NzwdEVJDQ1VMLS8BZklKOys/H/xAAaAQEAAwEBAQAAAAAAAAAAAAAAAQIDBAUG/8QAKhEBAQACAQMDAgUFAAAAAAAAAAECEQMEEiEFMVFBcRNhgdHxkaHB4fD/2gAMAwEAAhEDEQA/AN40pSgUpSgUpSgUpSgUpSgUpSgUpSgUpSgUrqmnVcZPM4FdtVmUtsl8wKVxkkCjJOB41F3mqgMuw5AOW8R3Vj1HVcXBN539/wCiZLUtSumC6R/hYE93bXdW2GeOc3jdz8kFKVGSTy9cAANvLODt48ePjWXPzziktlu7rwmTaTpSlboKUpQKUpQKUpQKUpQKUpQKUpQKUpQKUpQKUpQK4SgkHacHsPOudKizc0KteSOWw5yRw8ql9IeRhuZsryHLJrn/AKLQli2SSSe7Ge6u+0txGu3ORknj414fR9Bz8XUXkzt1d/Xz+W/nw0yylmncygjB4g1WXtmLNsUlQT48j+dWWOQMMg5FcgK7es6LDq5jbda+P3Vxy0j9FjAjyBxJOfQ1mLOCxTtABPrWHqV68Z4KMHt486ho7pg+/t/zrjz9Q4+j7ODHz2+L41/2/dbtuXlaqVhaddNICWUAdhB5+lZtexw8uPLhM8faqWaKVh3t+qYGeORkdw7TWTFKGGVORUY8/HlncJfMNOdKwrzUVjOCCTjhw4fOsCw1XaCJMnjkEePOubk9R4OPlnHll8/p90zG2bTlK+KcjP8AOvtdypSlKBSlKBSlKBSlKBSlKBSlKBSlKBSuLOBjJ58B51yqNwK4TRhlIPaMVzrUftM9q/0d2trHaZFyJJTxCEcCiDkzDtJ4DuPYslmqNoRRxwKcsFGeJcgfma4w6xbucJPCx7lkQn5A15B1PVJrh988jSt3yEsfTPADwGBWJnwHyH+VRhx48eMxxmpB7K1f9EeGc4/nUM+nyBc7T/j8q81aF0vvbQj6PPIij7G4mPy2NlR6YravRP23BiEv4sf2sIOP24zxHmpPkK8/q/TMOpz78rfbXhaZabgsz9WvkP5V2swAyeQrG03UIp4xLBIkkbcmQgj8u2o3WldT8RKt2d3h41t1PPel4O7W9eCTdc7qIz7WQAcDnP5CpS2TCKMYwBwqvacHLBUYrnn6eFWVRXH6XlOa5c3bZlfFvjV+3+U5+PDB1eAuoCjJz8h21h2mnukilgCO8ccVN0rp5fT+Pk5vxrvfj+yJlZNFKUrvVKUpQKUpQKVwlkCgliABzJIAHqar+odO9OhOHu4S33UYOx9EzQWOla6vva9aL+hhuJf2RGPXrCDjyBqu3vtdu2z1VvBEO93eVvyCCg3PXGRwoyxAA5knArz1e9OdSl+K6ZfCFEjH8ifzqvXeZTmZnlPfK7yY8t5OKJ09D3/TfT4jh7uEt2KjB2PgAmeNcNG6a29zOIEWdWZWZDLDJEHCbd2zeBnG5fnXntHaPDQ+66kMuOA3KcgHHYcYPnW0tW1HdbW+owgkwFJwBzMZGJk89hb1A7qGm1qx7y66sZKkjw7POu2GUMoZSCrAEEciCMgivrgYOeXbVOSZXCzG6vyiK5e3xkYH4ccuPb31JWeq7yF2HPhxHnUPFauwyqkj/v51LaCvutwwc8e/GOX86+Y9P5epz6iW5Wd/m7nvr4/02yk0rftc6WGxs8RtiefKRkc1AH1kg8gQB4steYSa2D7b9Z6/UnQH3YFEY8/ic+pIH7Na9r6tiUpSgUpSgm+jHSm5sZOst5CpPxDmj47HXk3nzHfW/ehfTy11TYkn1VwoP1Rb3X5ZMbfaHDlzFeZ65xSlSCpIIIIIJBBHIgjiCO8VTk48eTHtzm4b09lJYIrhl4Edg5GsutCdGPbbLFGsd3D1+OHWq4STHipXa7eOVrbnRTphaagpNu+WUAtG3uyLntI7R4jIqvHxYccswmt/CbU/SlK0QUpSgUpSg1L0r9p91FcTQW8MSCJyheXc7kgA7gqkBRggjJPA1Ub7pvqUvxXbqO6JUjB/In5GpX2wad1WoCQD3biIN4b4iFf1w0dUuiXG6BlOZmeU98rvIR5bycV9VccAAB3DhX2lElKUoFKUoFXn2Z34ZJrR+IHvqD2xyZEi+jZ/fHdVGrL0bUvo1xFP9lWw/wDdvgP8uDfs0Q3d7NLo/RWtnOXtHMJJ5lBhomPmhX1B7qtpFa/06b6PqkbfYvIzEx7Otgy8XqVaUelbBogAricDJ+Z8q5VjanCzwyIhAdkZVLZIBIIBOOyg8d6temeaSZucjvIfDrGL4/OsStvD2EXP/E2/IfZl7BjvrkvsHuO26g/cl/6qDT9K2dpHsmMzTo1yqNBM0TYiZskKrBhlxwKspqbg9i0P27qQ/hiRf/kWrO82EurV5hlWlq+hf++z51v209kenr8Znk/FIF/+tVqxad0PsYDmO2i3feZdzfNs1S9Rj9FpxV5rfTZFjErI4jY4VipCs2CcKTz4A8s1h1ub29t9VaDs3TfkqAfzNaZrXjy7sdqZTV0VJdHtaltJ0nhOHjOR3MPtIf1WGQfn2VG1yRCeABJIIAHEkngAB28cVdV7Qs7gSRpIvwuqsPJgCP513ViaTamKCKM80jRD+yoH+FZdQFKUoFKUoNe+2rTOssknA963kDE/2cnuSZ8BlW/ZFaar0zrenLcW8sDcpUZDns3AgH0515ih3YAcYce64PY6nawPjkGiY7KUpRJSlKBSlKBXFlBBB5HgfI865UoL5p91Jc6UGQ5ubQgqe0yW5DpnwZccO5sVuHS75J4Y5ozlJEV18mANaI9nOodVdtGT7s648OsiyR6lS37tbO9mk2yOezPO1lIT+4ly8PoPfT9iiKudKUoh03l2kSNJK6oijLM5CqB3kmsHRekdpd7vo08Uu34gjAkZ5EjmB41Ba3CtzqkFvPgwxwtOkbfDLMHC5Yfa2DjjvbPdWd0p6OdcBNbbYryHjDIABk9sUmPijbGCD50FZn1VbW71FtrOWmtwkaY3SSyRbQoz+AZPYAT2ViahfTXCTsFa2vbEbwqymSFw6l9jYADhhGQQQCvZzzUNp2oddcw304MMc9zMMMQOrkW3SGME8hxW4wf1h31OaoYbe3axsiJLm43L8XWP742yTztzwB2nnwArkz13N8fZNXvSNUhgkSN5HuNvVRJjcSybzknAAUcyf8agbvVJPrb2FJY5LZtl3bOwZXjVQ5KbSVDhW3Bhz5HwktfsGgFnNCjSC0yrIoy7QuioxUDmw2o2O0A1ER63Zx2klvZO9zPKJPdwzTPLKCC8p2gKOPEnAAGKzxk+kWtYXttt+tsYJk4qsgOf1JUIB9Ts+daOr1Dc9HlksBZyH+hWPd3MqgBh5EZrzXq+mSW0rxTLtdDgjs8CO9TzB7q6OnymtMuSedsKtgexfo19Kv1kYZjt9sjd27J6pfVgW/Yqj2VlJKwWJHkY8lRWZjjuCgn17K9P+ynTbeHT4xbtuLEmVipVuuHB1ZTxXbjbg8sVuzXGlKUClKUClKUCvPXtE036PqVwoGFkImXu+szvx+0rE/ir0LWqvblpnC1ugPhLwv8AhkAZCfJkI/boNW0pSixSlKBSlKBSlKD4JmjKyJ8cbB18Shzj14j1rcGl36pqFrcIR1V5EYWP64HWweuOtFagq26BcNLpsscf6azdZYvJD1sXDu91l8dpohvqlY2m3qzRRyp8MiK48mAI/nWTRCK6QaBDdoqy7gyHdHJGdssTfeRuw+HI9oNVDXOkl3pcbJdulwrRSmCdV2Sh41yFmjHA8x764HeONbErU3T4/Spp5TxitXtrVe4vcTxNcn0Tql//ACgwJtGtrZ7eO/iaWBbNUUmN5FjmD5lztB2scg58KunRno5b2SMlupCs27jxIB+znG4r4HPOszV9Vjt03ybuLBQqKzuzNyVVXix8qim6bWIWNjOo6xioByGUr8XWKeMeDgEtjBNefbllHVqRYaY/OoibpPZpN1DTxiTgCCeAJGQpb4Q2OOCa56Z0jtLhtsFxFI33VYbsDtA5keIqnbfhO4+9J9Ra2tJ50ALRxsyg8sgcM+FUzpZ0Q4QNezPPDLtQzkIstvNJjYQVUBoGY42sDg7ePaL1rNl11vNF/WRuvqykD88V80BE1DSIklHuzW6o/eDt2n9oEZ866enksrLkurFLtrSDR/o9rC6m4upAHmdeIQEcwPhBJVFGebZ44NW3oCPrtSI+A3fu924QQh8ev5g1SbK/FwId1s82rQAw7CH2Rup/SzH4An2wTz7OdbQ6L6MLS2SHdvYZZ3PN5HJaRz5sSa04sbvdVzs1qJalKVszKUpQKUpQKr3T/Sjc6fcRj4thdO334/fX1yBVhpQeVYpAwDDkQCPI8a51na9pn0W6uLfGFjkbZ/dt78YHgAwX0NYNElK+MccTXSs5Izsf+H/qol30rrilzngQR2HHbxB4GuygUpSgVPdAr7qr1QfhmUxn8Q99P+cetQNcXlZMOnxoQ6/iQhgPXGKIb59mMu22ktTztJXiHf1Zw8R/cYDPeDVwrXnRe8VdSDKfcvrVXH47c5+eyath0Qj+kGqLa201w/KKNnx3kDgPU4FVmDom50ZrUn/WJY2kZzz+kyHrSx7jvPpWV07+taztOye4UuP7KAda+fAlY1P4qs13cLGjyNwVFZm8lBJ/IUFR0O9jvIoZ2QdYhOVYe9DMAUkUg/Cw94VmvpcBZ2MUZaQbXJVcuvcxxxFVrQejl20C6hBKFurnM00MueokV+MacOMbKu1Q459oNStj0jUyLBcxSWs7fCkvwyEc+qkHuyeQ4+Arh5OLLHzPZ0Y5y+7Ki0G1WE26wRCEnJj2jYSe0jvrLS0jBBCICowCFUEDuBxwFfbu5SJGkkYKiAlmPIAcyahD030//i4j5Ek/IDNZ6yq/iLBVQk1xdIuQj+9aXblgoKhreQsOtcg4+oO7cT9k576zk16e44WFrI+f6adWhgXxywDSeSj1FTPR/oosO+S4b6RcSrtlkdQF2cfqo05JHxPDt7c10cHHlLusuTKWacdW6NFpDdWMxguGwSRloJsAAddHnDcABuXDY7eysnoz0g+kb4pk6m6hx1sROefwyRn7cbY4H0PGo/oEOpN3ZccW031YJziCYdZGB4Al0Hglcen0XUCLUU4SWp+sx9u2cgTIe/Aww8V8TXUxW+lfAc8q+0ClKUClKUClKUGn/bFoEv0lLmGGSRHj2ymJGcq0Z9wsFBIBV24+Fa1WVScAjPdyb1B4ivVVRuq6Da3IxcQRS/jRSfnzoPMl1xG37xA9OZ/IGu6p/wBoWk21tfmK1VlVI1LguzDfISfd3E4woHAd9QFEukcJD4qP4SR/zCu6uic4ZDx5leAJ+IZ7Pw12RzKxwGBPcCMjzHMUHOlKUSUpSguvRrUNtrZTZ42d2sbeEUh6s7vDZIjHyFbyrzr0YTrLbUrf70KyL+IK6sf4Y637ol511vDL/WRo/qygn+dFUBrX+99Pzy6i82/i/wBXz+VTfSO0aW0uIk+J4pFXzZCAPnWN0o0L6VGuxzFPE3WQSgAmOQAjiDzUgkEdoNYmhdKN0gtrxBb3YHwE/VzAc3t2Pxr4cx20GX0LvkmsbZ05dUgI7mVQrKe4ggjFZOvaNFdwtDMMq3IjgyMPhdD2MDxBqDutGubSZ59PCvHKxea1c7QXPOSB+SOe0EYJ48OdY997QUVerWCdb1vditpo3Rnc8ODD3WjXmzKSAAeNBWdd1F30a6Sdh10e63lbkC6sF3+AZSreRraVokRCvGIypAKsgUgg8iCOYrWI6HaiHeKTq7hJrm2nmnZwh+rMZlURBeIwgAGeVWjopH9FvLmxH6EKtxbj7iSMyyRD9VXAI7t2OwVnx4du/utld6W+lKjtc1uC0jMlxIqL2A/Ex7FRebMe4VoqhdI/3xf45fR7PPnm4x+WayPaLIq6XeFuI6iT81wPzNcOhdjL9fd3CFJrpwxQ/FHEg2wxN+sAST3FmrG6ZN9JuLbT14h2E9xj7MELAhT+N9q+ID0Fm0yMrDGrfEqID5hQDWTSlApSlApSlApSlAri7gAknAAySeQA5muVVP2o6p1GnTbTh5QIk85TtJ9BuPpQaL1DUTczTXB/ppGcfhPCMHxCBBXRXxQAMDkOXlX2iXdp151M8E2cCOaJye5Q67/4d1ejNT6OWlwMT28Mn4kUn54zXme6j3I696keuOFenej9711rBLnO+JGPmVBP55oVUtR9k1hJkxmeA/2cmR+7KGAHliq3f+yC4X9BdRuO6WMo3luQkeuK2/I4UEsQAOZJwB5mqree0OxRtsbSXGD77W0bzIg72aMEfKiGpdQ6C6lD8VqzjvgZZB8uDH0Wq7cZjOJVeI90yPGf4wK9HaV0ssrg7YbmJn+4WCyfuNhvyrB1WTUQ74trO6gJ91d7RyBe47w6O3P7oonbTnQu+ihlmkmkRIzblcswG5iwIVfvHnwFbq9nkTrplmrghhBHkHgR7vbmoC11Kxt3Lz6XLaOebm2EiefWQ7lHzq1aV0ms7k4guYZG+6rrvHmmdw+VEJao/WtFguo+ruIw68xzDKexkYcVYd4NSFKClG6u9M/Ts93ZD+m25uYB3yhRiVP1gAR2g9ndqmkTy3EeoWM8Mh6rYscw3QlG94tE6HMbNwyeOcCrcRVR9m7qtnIykLb/AEi4aH7ogEjbSv6nAkdmMUGubD2j6hHebrgmUb3iktoo+WxiHMIGWLLgnJJyO6rjBb2+rahLMkkhghtoo1lt5pI8ySs8jDdGRkqu3KnluHCoT2SXi3Op6hc7ADKqSR8OKozuvDuLAIT41tXT9OigDLDGkYZi7BAACzfExx2mojTls3NY68T+f1V//wAEr/xuoY7uvGPnsz+dZek9D7SB+tWNnlHKWd3mkHk0hJX0xU3NMqglmVQOZYgAeZNVm66bxMTHYKb2bugOYVPfJN8CD5nuBqWaW6Ra5FZwmWXJ47UReMksh+GONebMT2Vg9ENHkjElxc4N1ckNLjisagfVwp+qgJ8ySe2urROjkhmF3fus1yARGqjEFup+JYQeJY8MueJwOVWegUpSgUpSgUpSgUpSgVp7236luntrYHhGrTOP139yP8ut+dbhrzh02vHk1G6aVWRusKqrqVbq4/cQjPxKeLAjh71BD0pSixmtmaDrt/HpFp9BiWRUMkUr7WlkjEbsoZYUIL8B39o4VrOr37MOklzbpPFHbieNZA5CyBJV6xRwVWG1gSjH4h20RWNrF8Jl3Zl1STiXjdgiQ8RjdaphjzJA2sfd5ioTVJriV1jhm+kthmS3s0dFXaBkTQ+7InP4t5PLAzxrZmo6zpF2QL1DbSjk1wj28invSYYHqGxWJqfQORwslvNFeIOK9edsw7uquoMEeZBohr60hkk3JM3Wvz6pkSV0H3WguNtwSOPFWc+ArK0XpBMsqx2k0xyu4dTMAjcfhEF8c5H3Uf0rL16GQvEt+ZNkbEiDUhtjfsAW8hGGA/Wzz4g1k3L2sMJUmW1RVJEF5CLyzYc8Qyr7wz3b88uAoJm39ot5AdtysLeE6S2MnnmQNG/oQPGpG56QaVcgfT7Ix5475YA8fmJody/nVMOkXcsOZ4rm1spYlOy0LXkYbOcvGzs0aYx7qcB2mukjeTDp1vb3M3VlhLp8ktoExgDr4nOx28PA0GyNN0C1lXdpuozoO6G4WePyKS79vkCtZph1iE+7LZ3S90iPBIf2kLL/AA1rJtNiyvWXMUc4HEahbyWcu7HHq54yvbnjx9alJ9R1KwQO8s6REgKzGK+tyWOFVWGybjw5g+dBP9K9fv3iED2VzbrIds88IFzsix73VCL3tx5bmUY54NYHTTpjZLpv0SxlUM4WBYwGR448e+SrAEYUEZ7yK79L9pspOyWKCZu63l6uX/09xhvkxqZl6W6Vce5dhYieG29hMXyaQYx45omalm1M9jBxfzDlm2H8Mo/zrdFUyHoDYFhNZtJbsRgSWkuBtJzgKd0ZHpXf/ovVIcdTewzqPs3UGG/fhZePiRVcZqaa9Ry/i8mWetbRA6OWp1edLuFJuvRZ7cyjdtZPcnjXPDA+qbHifCr9b26IoVFVVHIKAB8hWu+lF1qWbeZtOYzW8odXtpVlVo292ZCrBX95ScAA8VXuqxQdPrAnbJN9Hb7t0jwH/wB0AfnVmKz0rqt7lHAZGV1PIqQwPkRXbQKUpQKUpQKUpQKUpQKjNd0C2vE2XMSyDsJ4Mp71YcVPiDUnSg0t0l9ldxDl7NjcR8+rfaJh4K3BZPXB8TVAbIYqwZXX4kdSjr+JWAIr1RUJ0k6KWt8uLiMFh8Mi+7In4XHH05UHnKrZ7MZtt1Mv9ZCp9YnP+ElZHSf2aXdtl4M3UQ7FGJ1Hig4Sfs4PgagOh16sd9CzEKPrI23e7t3JuO/ONvwDnRLcMsYYYYBh3EAj5GoY9F4FJaAyWz891s5jye9l4ox/EpomvmZtljDJdN99Pdt1/FM3u/u5Pgakrbobcz8b65Kr/UWmY1x3PKcyN+ztqBXtQ6T3duep62HUScD6M0Ja4PmYcqPNkqcteg6yQrJCsunSuMvArJLBnueI5T93b41b9I0W3tU2W8SRL+ooBPmeZPnWfUoabv8Aoxe2gbak0asCGl0ssVOeZktXyQePOPj4isXSbm2aNY5LSC5WIcJbEtFeRZ5s8RYShj2lWyT2Vu6oXXOi1pdYM0Klx8Mi5SVfFZEww+dBr271xI4Ga31BLpRgfQ9Qi33BLcFjQKFk3EnAyretRVtoiRyma+hu9NO5Xt/oqh7SD3cbmIDr1hycllXw76s2t+z6fh1bx3aryW69yde7q7mIAqfEr/nUTB0gvLIhHlkiH9Vqi5jI7o7uPh6sW8c0E01tcXMe4f6N1eDvIWObh2bl3oT4YXzqu6slrGDFHHqdpcsPq7UhZopTnHu9Zvj2DtKsoA51mapNHOMxadPb3zY2ywPsh/vGni910H3WGTnlUFrHSEWTFIWa91KXCvKRvIIHBAq93ZGvmedBz1T6Pp1ur3DdXeMCdti7Q7m7yoO0gctzLjngdlWH2T6trFyVedw1pg5eWPDufsiJhjdjtYjb3Z7MboR7KWd/persZZWwRCSCAezrSOBx90cB41t1FAAAAAHAAcAB3Cg5V1XFsjjDqrDuYAj5Gu2lBWJ+gNgSWjiMDnm9s7wMT49WQG9Qa6v/AA9fxf7NqLuPu3kUco8t0exhVspQVQarqkX6ayinH3rSXax8eqmxj9819Tp7arwuVuLU/wDmYJEX0fG0+YOKtVfHUEYIBB7DyoMPTtWgnXdBNFKO+N1cfwk1m1Aah0LsJm3PbRh/vx5jkHk8ZDD51hjolNF/suoXUY7Em2XEf8Y3/NjQWulKUClKUClKUClKUCobVeillcSLLPbRSSLyZlGfXv8AWpmlBwijCgKoAA5AAADyArnSlApSlApSlArruIFdSrqrKeYYAg+hrspQUrU/ZzCVb6FNNZFgQVhIMJz/AGbZC+abfWu7oN0At9OXcPrbgj3pWHEfqxj7C/me0mrfSgUpSgUpSgUpSgUpSgUpSg//2Q=="/>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p>
        </p:txBody>
      </p:sp>
      <p:pic>
        <p:nvPicPr>
          <p:cNvPr id="1026" name="Picture 2" descr="http://designer.mech.yzu.edu.tw/articlesystem/KSPManagement/CatSub/_image/SubLogo/%E4%BA%BA%E5%9B%A0.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rot="730152">
            <a:off x="4693242" y="2204865"/>
            <a:ext cx="3673624" cy="290828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792892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群組 3"/>
          <p:cNvGrpSpPr/>
          <p:nvPr/>
        </p:nvGrpSpPr>
        <p:grpSpPr>
          <a:xfrm>
            <a:off x="500034" y="428604"/>
            <a:ext cx="3357586" cy="937990"/>
            <a:chOff x="3095467" y="860"/>
            <a:chExt cx="1443061" cy="937990"/>
          </a:xfrm>
          <a:scene3d>
            <a:camera prst="orthographicFront"/>
            <a:lightRig rig="flat" dir="t"/>
          </a:scene3d>
        </p:grpSpPr>
        <p:sp>
          <p:nvSpPr>
            <p:cNvPr id="5" name="圓角矩形 4"/>
            <p:cNvSpPr/>
            <p:nvPr/>
          </p:nvSpPr>
          <p:spPr>
            <a:xfrm>
              <a:off x="3095467" y="860"/>
              <a:ext cx="1443061" cy="937990"/>
            </a:xfrm>
            <a:prstGeom prst="roundRect">
              <a:avLst/>
            </a:prstGeom>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sp>
        <p:sp>
          <p:nvSpPr>
            <p:cNvPr id="6" name="圓角矩形 4"/>
            <p:cNvSpPr/>
            <p:nvPr/>
          </p:nvSpPr>
          <p:spPr>
            <a:xfrm>
              <a:off x="3141256" y="46649"/>
              <a:ext cx="1351483" cy="84641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zh-TW" altLang="en-US" sz="2000" kern="1200" dirty="0" smtClean="0"/>
                <a:t>肌肉結構、功能以及體能</a:t>
              </a:r>
              <a:endParaRPr lang="zh-TW" altLang="en-US" sz="2000" kern="1200" dirty="0"/>
            </a:p>
          </p:txBody>
        </p:sp>
      </p:grpSp>
      <p:sp>
        <p:nvSpPr>
          <p:cNvPr id="7" name="文字方塊 6"/>
          <p:cNvSpPr txBox="1"/>
          <p:nvPr/>
        </p:nvSpPr>
        <p:spPr>
          <a:xfrm>
            <a:off x="500034" y="1533465"/>
            <a:ext cx="7215238" cy="5324535"/>
          </a:xfrm>
          <a:prstGeom prst="rect">
            <a:avLst/>
          </a:prstGeom>
          <a:noFill/>
        </p:spPr>
        <p:txBody>
          <a:bodyPr wrap="square" rtlCol="0">
            <a:spAutoFit/>
          </a:bodyPr>
          <a:lstStyle/>
          <a:p>
            <a:pPr>
              <a:buFont typeface="Wingdings" pitchFamily="2" charset="2"/>
              <a:buChar char="ü"/>
            </a:pPr>
            <a:r>
              <a:rPr lang="zh-TW" altLang="en-US" sz="2000" dirty="0" smtClean="0">
                <a:latin typeface="+mj-ea"/>
                <a:ea typeface="+mj-ea"/>
              </a:rPr>
              <a:t>人體透過肌肉收縮、施力進行活動</a:t>
            </a:r>
            <a:endParaRPr lang="en-US" altLang="zh-TW" sz="2000" dirty="0" smtClean="0">
              <a:latin typeface="+mj-ea"/>
              <a:ea typeface="+mj-ea"/>
            </a:endParaRPr>
          </a:p>
          <a:p>
            <a:r>
              <a:rPr lang="zh-TW" altLang="en-US" sz="2000" dirty="0" smtClean="0">
                <a:latin typeface="+mj-ea"/>
                <a:ea typeface="+mj-ea"/>
              </a:rPr>
              <a:t>    三種肌肉：骨骼肌、平滑肌、心肌</a:t>
            </a:r>
            <a:endParaRPr lang="en-US" altLang="zh-TW" sz="2000" dirty="0" smtClean="0">
              <a:latin typeface="+mj-ea"/>
              <a:ea typeface="+mj-ea"/>
            </a:endParaRPr>
          </a:p>
          <a:p>
            <a:r>
              <a:rPr lang="zh-TW" altLang="en-US" sz="2000" dirty="0" smtClean="0">
                <a:latin typeface="+mj-ea"/>
                <a:ea typeface="+mj-ea"/>
              </a:rPr>
              <a:t>    </a:t>
            </a:r>
            <a:r>
              <a:rPr lang="zh-TW" altLang="en-US" sz="2000" u="sng" dirty="0" smtClean="0">
                <a:latin typeface="+mj-ea"/>
                <a:ea typeface="+mj-ea"/>
              </a:rPr>
              <a:t>骨骼肌：連結人體骨架內骨頭的肌肉</a:t>
            </a:r>
            <a:endParaRPr lang="en-US" altLang="zh-TW" sz="2000" u="sng" dirty="0" smtClean="0">
              <a:latin typeface="+mj-ea"/>
              <a:ea typeface="+mj-ea"/>
            </a:endParaRPr>
          </a:p>
          <a:p>
            <a:pPr>
              <a:buFont typeface="Wingdings" pitchFamily="2" charset="2"/>
              <a:buChar char="ü"/>
            </a:pPr>
            <a:endParaRPr lang="en-US" altLang="zh-TW" sz="2000" dirty="0" smtClean="0">
              <a:latin typeface="+mj-ea"/>
              <a:ea typeface="+mj-ea"/>
            </a:endParaRPr>
          </a:p>
          <a:p>
            <a:pPr>
              <a:buFont typeface="Wingdings" pitchFamily="2" charset="2"/>
              <a:buChar char="ü"/>
            </a:pPr>
            <a:r>
              <a:rPr lang="zh-TW" altLang="en-US" sz="2000" dirty="0" smtClean="0">
                <a:latin typeface="+mj-ea"/>
                <a:ea typeface="+mj-ea"/>
              </a:rPr>
              <a:t>肌肉乾醣的消耗是疲勞的主因，肌肉收縮會使血管阻塞而減少血液供應，在持續的收縮肌肉缺乏氧使廢物無法代謝而累積，造成不舒適與疲累感</a:t>
            </a:r>
            <a:endParaRPr lang="en-US" altLang="zh-TW" sz="2000" dirty="0" smtClean="0">
              <a:latin typeface="+mj-ea"/>
              <a:ea typeface="+mj-ea"/>
            </a:endParaRPr>
          </a:p>
          <a:p>
            <a:endParaRPr lang="en-US" altLang="zh-TW" sz="2000" dirty="0" smtClean="0">
              <a:latin typeface="+mj-ea"/>
              <a:ea typeface="+mj-ea"/>
            </a:endParaRPr>
          </a:p>
          <a:p>
            <a:pPr>
              <a:buFont typeface="Wingdings" pitchFamily="2" charset="2"/>
              <a:buChar char="ü"/>
            </a:pPr>
            <a:r>
              <a:rPr lang="zh-TW" altLang="en-US" sz="2000" dirty="0" smtClean="0">
                <a:latin typeface="+mj-ea"/>
                <a:ea typeface="+mj-ea"/>
              </a:rPr>
              <a:t>骨骼肌構成身體</a:t>
            </a:r>
            <a:r>
              <a:rPr lang="en-US" altLang="zh-TW" sz="2000" dirty="0" smtClean="0">
                <a:latin typeface="+mj-ea"/>
                <a:ea typeface="+mj-ea"/>
              </a:rPr>
              <a:t>40%</a:t>
            </a:r>
            <a:r>
              <a:rPr lang="zh-TW" altLang="en-US" sz="2000" dirty="0" smtClean="0">
                <a:latin typeface="+mj-ea"/>
                <a:ea typeface="+mj-ea"/>
              </a:rPr>
              <a:t>的組織，重複與持續性的活動、快速移動以及較大作用力會刺激肌肉中的疼痛感受器</a:t>
            </a:r>
            <a:endParaRPr lang="en-US" altLang="zh-TW" sz="2000" dirty="0" smtClean="0">
              <a:latin typeface="+mj-ea"/>
              <a:ea typeface="+mj-ea"/>
            </a:endParaRPr>
          </a:p>
          <a:p>
            <a:r>
              <a:rPr lang="en-US" altLang="zh-TW" sz="2000" dirty="0" smtClean="0">
                <a:solidFill>
                  <a:srgbClr val="FF0000"/>
                </a:solidFill>
                <a:latin typeface="+mj-ea"/>
                <a:ea typeface="+mj-ea"/>
                <a:sym typeface="Wingdings" pitchFamily="2" charset="2"/>
              </a:rPr>
              <a:t></a:t>
            </a:r>
          </a:p>
          <a:p>
            <a:r>
              <a:rPr lang="zh-TW" altLang="en-US" sz="2000" dirty="0" smtClean="0">
                <a:latin typeface="+mj-ea"/>
                <a:ea typeface="+mj-ea"/>
                <a:sym typeface="Wingdings" pitchFamily="2" charset="2"/>
              </a:rPr>
              <a:t>休息循環、工作時間長度與力是風險評估程序裡工作評量與傷害預防的重要部分</a:t>
            </a:r>
            <a:endParaRPr lang="en-US" altLang="zh-TW" sz="2000" dirty="0" smtClean="0">
              <a:latin typeface="+mj-ea"/>
              <a:ea typeface="+mj-ea"/>
              <a:sym typeface="Wingdings" pitchFamily="2" charset="2"/>
            </a:endParaRPr>
          </a:p>
          <a:p>
            <a:endParaRPr lang="en-US" altLang="zh-TW" sz="2000" dirty="0" smtClean="0">
              <a:latin typeface="+mj-ea"/>
              <a:ea typeface="+mj-ea"/>
              <a:sym typeface="Wingdings" pitchFamily="2" charset="2"/>
            </a:endParaRPr>
          </a:p>
          <a:p>
            <a:pPr>
              <a:buFont typeface="Wingdings" pitchFamily="2" charset="2"/>
              <a:buChar char="ü"/>
            </a:pPr>
            <a:r>
              <a:rPr lang="en-US" altLang="zh-TW" sz="2000" dirty="0" smtClean="0">
                <a:latin typeface="+mj-ea"/>
                <a:ea typeface="+mj-ea"/>
              </a:rPr>
              <a:t>EMG(</a:t>
            </a:r>
            <a:r>
              <a:rPr lang="zh-TW" altLang="en-US" sz="2000" dirty="0" smtClean="0">
                <a:latin typeface="+mj-ea"/>
                <a:ea typeface="+mj-ea"/>
              </a:rPr>
              <a:t>肌電訊號</a:t>
            </a:r>
            <a:r>
              <a:rPr lang="en-US" altLang="zh-TW" sz="2000" dirty="0" smtClean="0">
                <a:latin typeface="+mj-ea"/>
                <a:ea typeface="+mj-ea"/>
              </a:rPr>
              <a:t>)</a:t>
            </a:r>
            <a:r>
              <a:rPr lang="zh-TW" altLang="en-US" sz="2000" dirty="0" smtClean="0">
                <a:latin typeface="+mj-ea"/>
                <a:ea typeface="+mj-ea"/>
              </a:rPr>
              <a:t>可觀察肌肉疲勞的生理現象，偵測不必要快速肌肉疲勞的工作空間與作業因子</a:t>
            </a:r>
            <a:endParaRPr lang="en-US" altLang="zh-TW" sz="2000" dirty="0" smtClean="0">
              <a:latin typeface="+mj-ea"/>
              <a:ea typeface="+mj-ea"/>
            </a:endParaRPr>
          </a:p>
          <a:p>
            <a:endParaRPr lang="zh-TW" altLang="en-US" sz="2000" dirty="0">
              <a:latin typeface="+mj-ea"/>
              <a:ea typeface="+mj-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571472" y="2214554"/>
            <a:ext cx="7215238" cy="1015663"/>
          </a:xfrm>
          <a:prstGeom prst="rect">
            <a:avLst/>
          </a:prstGeom>
          <a:noFill/>
        </p:spPr>
        <p:txBody>
          <a:bodyPr wrap="square" rtlCol="0">
            <a:spAutoFit/>
          </a:bodyPr>
          <a:lstStyle/>
          <a:p>
            <a:pPr>
              <a:buFont typeface="Wingdings" pitchFamily="2" charset="2"/>
              <a:buChar char="ü"/>
            </a:pPr>
            <a:r>
              <a:rPr lang="zh-TW" altLang="en-US" sz="2000" dirty="0" smtClean="0">
                <a:latin typeface="+mj-ea"/>
                <a:ea typeface="+mj-ea"/>
              </a:rPr>
              <a:t>心血管系統與體溫調節有關</a:t>
            </a:r>
            <a:r>
              <a:rPr lang="en-US" altLang="zh-TW" sz="2000" dirty="0" smtClean="0">
                <a:latin typeface="+mj-ea"/>
                <a:ea typeface="+mj-ea"/>
                <a:sym typeface="Wingdings" pitchFamily="2" charset="2"/>
              </a:rPr>
              <a:t></a:t>
            </a:r>
            <a:r>
              <a:rPr lang="zh-TW" altLang="en-US" sz="2000" dirty="0" smtClean="0">
                <a:latin typeface="+mj-ea"/>
                <a:ea typeface="+mj-ea"/>
                <a:sym typeface="Wingdings" pitchFamily="2" charset="2"/>
              </a:rPr>
              <a:t>控制身體溫度</a:t>
            </a:r>
            <a:endParaRPr lang="en-US" altLang="zh-TW" sz="2000" dirty="0" smtClean="0">
              <a:latin typeface="+mj-ea"/>
              <a:ea typeface="+mj-ea"/>
              <a:sym typeface="Wingdings" pitchFamily="2" charset="2"/>
            </a:endParaRPr>
          </a:p>
          <a:p>
            <a:pPr>
              <a:buFont typeface="Wingdings" pitchFamily="2" charset="2"/>
              <a:buChar char="ü"/>
            </a:pPr>
            <a:endParaRPr lang="en-US" altLang="zh-TW" sz="2000" dirty="0" smtClean="0">
              <a:latin typeface="+mj-ea"/>
              <a:ea typeface="+mj-ea"/>
              <a:sym typeface="Wingdings" pitchFamily="2" charset="2"/>
            </a:endParaRPr>
          </a:p>
          <a:p>
            <a:pPr>
              <a:buFont typeface="Wingdings" pitchFamily="2" charset="2"/>
              <a:buChar char="ü"/>
            </a:pPr>
            <a:endParaRPr lang="zh-TW" altLang="en-US" sz="2000" dirty="0">
              <a:latin typeface="+mj-ea"/>
              <a:ea typeface="+mj-ea"/>
            </a:endParaRPr>
          </a:p>
        </p:txBody>
      </p:sp>
      <p:grpSp>
        <p:nvGrpSpPr>
          <p:cNvPr id="8" name="群組 7"/>
          <p:cNvGrpSpPr/>
          <p:nvPr/>
        </p:nvGrpSpPr>
        <p:grpSpPr>
          <a:xfrm>
            <a:off x="571472" y="857232"/>
            <a:ext cx="3214710" cy="1000132"/>
            <a:chOff x="5008577" y="1105395"/>
            <a:chExt cx="1443061" cy="937990"/>
          </a:xfrm>
          <a:scene3d>
            <a:camera prst="orthographicFront"/>
            <a:lightRig rig="flat" dir="t"/>
          </a:scene3d>
        </p:grpSpPr>
        <p:sp>
          <p:nvSpPr>
            <p:cNvPr id="9" name="圓角矩形 8"/>
            <p:cNvSpPr/>
            <p:nvPr/>
          </p:nvSpPr>
          <p:spPr>
            <a:xfrm>
              <a:off x="5008577" y="1105395"/>
              <a:ext cx="1443061" cy="937990"/>
            </a:xfrm>
            <a:prstGeom prst="roundRect">
              <a:avLst/>
            </a:prstGeom>
            <a:sp3d prstMaterial="dkEdge">
              <a:bevelT w="8200" h="38100"/>
            </a:sp3d>
          </p:spPr>
          <p:style>
            <a:lnRef idx="0">
              <a:schemeClr val="lt1">
                <a:hueOff val="0"/>
                <a:satOff val="0"/>
                <a:lumOff val="0"/>
                <a:alphaOff val="0"/>
              </a:schemeClr>
            </a:lnRef>
            <a:fillRef idx="2">
              <a:schemeClr val="accent4">
                <a:hueOff val="-2600632"/>
                <a:satOff val="12338"/>
                <a:lumOff val="-2667"/>
                <a:alphaOff val="0"/>
              </a:schemeClr>
            </a:fillRef>
            <a:effectRef idx="1">
              <a:schemeClr val="accent4">
                <a:hueOff val="-2600632"/>
                <a:satOff val="12338"/>
                <a:lumOff val="-2667"/>
                <a:alphaOff val="0"/>
              </a:schemeClr>
            </a:effectRef>
            <a:fontRef idx="minor">
              <a:schemeClr val="dk1"/>
            </a:fontRef>
          </p:style>
        </p:sp>
        <p:sp>
          <p:nvSpPr>
            <p:cNvPr id="10" name="圓角矩形 4"/>
            <p:cNvSpPr/>
            <p:nvPr/>
          </p:nvSpPr>
          <p:spPr>
            <a:xfrm>
              <a:off x="5054366" y="1151184"/>
              <a:ext cx="1351483" cy="84641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zh-TW" altLang="en-US" sz="2000" kern="1200" dirty="0" smtClean="0"/>
                <a:t>心血管系統</a:t>
              </a:r>
              <a:endParaRPr lang="zh-TW" altLang="en-US" sz="2000" kern="1200" dirty="0"/>
            </a:p>
          </p:txBody>
        </p:sp>
      </p:grpSp>
      <p:grpSp>
        <p:nvGrpSpPr>
          <p:cNvPr id="11" name="群組 10"/>
          <p:cNvGrpSpPr/>
          <p:nvPr/>
        </p:nvGrpSpPr>
        <p:grpSpPr>
          <a:xfrm>
            <a:off x="571472" y="3357562"/>
            <a:ext cx="3214710" cy="937990"/>
            <a:chOff x="5008577" y="3314464"/>
            <a:chExt cx="1443061" cy="937990"/>
          </a:xfrm>
          <a:scene3d>
            <a:camera prst="orthographicFront"/>
            <a:lightRig rig="flat" dir="t"/>
          </a:scene3d>
        </p:grpSpPr>
        <p:sp>
          <p:nvSpPr>
            <p:cNvPr id="12" name="圓角矩形 11"/>
            <p:cNvSpPr/>
            <p:nvPr/>
          </p:nvSpPr>
          <p:spPr>
            <a:xfrm>
              <a:off x="5008577" y="3314464"/>
              <a:ext cx="1443061" cy="937990"/>
            </a:xfrm>
            <a:prstGeom prst="roundRect">
              <a:avLst/>
            </a:prstGeom>
            <a:sp3d prstMaterial="dkEdge">
              <a:bevelT w="8200" h="38100"/>
            </a:sp3d>
          </p:spPr>
          <p:style>
            <a:lnRef idx="0">
              <a:schemeClr val="lt1">
                <a:hueOff val="0"/>
                <a:satOff val="0"/>
                <a:lumOff val="0"/>
                <a:alphaOff val="0"/>
              </a:schemeClr>
            </a:lnRef>
            <a:fillRef idx="2">
              <a:schemeClr val="accent4">
                <a:hueOff val="-5201265"/>
                <a:satOff val="24676"/>
                <a:lumOff val="-5333"/>
                <a:alphaOff val="0"/>
              </a:schemeClr>
            </a:fillRef>
            <a:effectRef idx="1">
              <a:schemeClr val="accent4">
                <a:hueOff val="-5201265"/>
                <a:satOff val="24676"/>
                <a:lumOff val="-5333"/>
                <a:alphaOff val="0"/>
              </a:schemeClr>
            </a:effectRef>
            <a:fontRef idx="minor">
              <a:schemeClr val="dk1"/>
            </a:fontRef>
          </p:style>
        </p:sp>
        <p:sp>
          <p:nvSpPr>
            <p:cNvPr id="13" name="圓角矩形 4"/>
            <p:cNvSpPr/>
            <p:nvPr/>
          </p:nvSpPr>
          <p:spPr>
            <a:xfrm>
              <a:off x="5054366" y="3360253"/>
              <a:ext cx="1351483" cy="84641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zh-TW" altLang="en-US" sz="2000" kern="1200" dirty="0" smtClean="0"/>
                <a:t>呼吸系統</a:t>
              </a:r>
              <a:endParaRPr lang="zh-TW" altLang="en-US" sz="2000" kern="1200" dirty="0"/>
            </a:p>
          </p:txBody>
        </p:sp>
      </p:grpSp>
      <p:sp>
        <p:nvSpPr>
          <p:cNvPr id="14" name="文字方塊 13"/>
          <p:cNvSpPr txBox="1"/>
          <p:nvPr/>
        </p:nvSpPr>
        <p:spPr>
          <a:xfrm>
            <a:off x="642910" y="4786322"/>
            <a:ext cx="7215238" cy="1015663"/>
          </a:xfrm>
          <a:prstGeom prst="rect">
            <a:avLst/>
          </a:prstGeom>
          <a:noFill/>
        </p:spPr>
        <p:txBody>
          <a:bodyPr wrap="square" rtlCol="0">
            <a:spAutoFit/>
          </a:bodyPr>
          <a:lstStyle/>
          <a:p>
            <a:pPr>
              <a:buFont typeface="Wingdings" pitchFamily="2" charset="2"/>
              <a:buChar char="ü"/>
            </a:pPr>
            <a:r>
              <a:rPr lang="zh-TW" altLang="en-US" sz="2000" dirty="0" smtClean="0">
                <a:latin typeface="+mj-ea"/>
                <a:ea typeface="+mj-ea"/>
                <a:sym typeface="Wingdings" pitchFamily="2" charset="2"/>
              </a:rPr>
              <a:t>呼吸系統</a:t>
            </a:r>
            <a:r>
              <a:rPr lang="en-US" altLang="zh-TW" sz="2000" dirty="0" smtClean="0">
                <a:latin typeface="+mj-ea"/>
                <a:ea typeface="+mj-ea"/>
                <a:sym typeface="Wingdings" pitchFamily="2" charset="2"/>
              </a:rPr>
              <a:t></a:t>
            </a:r>
            <a:r>
              <a:rPr lang="zh-TW" altLang="en-US" sz="2000" dirty="0" smtClean="0">
                <a:latin typeface="+mj-ea"/>
                <a:ea typeface="+mj-ea"/>
                <a:sym typeface="Wingdings" pitchFamily="2" charset="2"/>
              </a:rPr>
              <a:t>氣體交換機，供應身體氧並將二氧化碳排出</a:t>
            </a:r>
            <a:endParaRPr lang="en-US" altLang="zh-TW" sz="2000" dirty="0" smtClean="0">
              <a:latin typeface="+mj-ea"/>
              <a:ea typeface="+mj-ea"/>
              <a:sym typeface="Wingdings" pitchFamily="2" charset="2"/>
            </a:endParaRPr>
          </a:p>
          <a:p>
            <a:pPr>
              <a:buFont typeface="Wingdings" pitchFamily="2" charset="2"/>
              <a:buChar char="ü"/>
            </a:pPr>
            <a:endParaRPr lang="en-US" altLang="zh-TW" sz="2000" dirty="0" smtClean="0">
              <a:latin typeface="+mj-ea"/>
              <a:ea typeface="+mj-ea"/>
              <a:sym typeface="Wingdings" pitchFamily="2" charset="2"/>
            </a:endParaRPr>
          </a:p>
          <a:p>
            <a:pPr>
              <a:buFont typeface="Wingdings" pitchFamily="2" charset="2"/>
              <a:buChar char="ü"/>
            </a:pPr>
            <a:endParaRPr lang="zh-TW" altLang="en-US" sz="2000" dirty="0">
              <a:latin typeface="+mj-ea"/>
              <a:ea typeface="+mj-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500034" y="2143116"/>
            <a:ext cx="7215238" cy="4401205"/>
          </a:xfrm>
          <a:prstGeom prst="rect">
            <a:avLst/>
          </a:prstGeom>
          <a:noFill/>
        </p:spPr>
        <p:txBody>
          <a:bodyPr wrap="square" rtlCol="0">
            <a:spAutoFit/>
          </a:bodyPr>
          <a:lstStyle/>
          <a:p>
            <a:pPr>
              <a:buFont typeface="Wingdings" pitchFamily="2" charset="2"/>
              <a:buChar char="ü"/>
            </a:pPr>
            <a:r>
              <a:rPr lang="zh-TW" altLang="en-US" sz="2000" dirty="0" smtClean="0">
                <a:latin typeface="+mj-ea"/>
                <a:ea typeface="+mj-ea"/>
                <a:sym typeface="Wingdings" pitchFamily="2" charset="2"/>
              </a:rPr>
              <a:t>暖身期間讓生理程序進行調整以符合新需求，使工作效率可以穩定增加至穩定狀態。</a:t>
            </a:r>
            <a:endParaRPr lang="en-US" altLang="zh-TW" sz="2000" dirty="0" smtClean="0">
              <a:latin typeface="+mj-ea"/>
              <a:ea typeface="+mj-ea"/>
              <a:sym typeface="Wingdings" pitchFamily="2" charset="2"/>
            </a:endParaRPr>
          </a:p>
          <a:p>
            <a:pPr>
              <a:buFont typeface="Wingdings" pitchFamily="2" charset="2"/>
              <a:buChar char="ü"/>
            </a:pPr>
            <a:endParaRPr lang="en-US" altLang="zh-TW" sz="2000" dirty="0" smtClean="0">
              <a:latin typeface="+mj-ea"/>
              <a:ea typeface="+mj-ea"/>
              <a:sym typeface="Wingdings" pitchFamily="2" charset="2"/>
            </a:endParaRPr>
          </a:p>
          <a:p>
            <a:pPr>
              <a:buFont typeface="Wingdings" pitchFamily="2" charset="2"/>
              <a:buChar char="ü"/>
            </a:pPr>
            <a:r>
              <a:rPr lang="zh-TW" altLang="en-US" sz="2000" dirty="0" smtClean="0">
                <a:latin typeface="+mj-ea"/>
                <a:ea typeface="+mj-ea"/>
                <a:sym typeface="Wingdings" pitchFamily="2" charset="2"/>
              </a:rPr>
              <a:t>心率恢復可以評估工作強度是否過度以及休息是否足夠，但會有許多因素造成高心率使此法失敗。例：熱壓力、焦慮、咖啡因的攝取、吃飽立即工作等。</a:t>
            </a:r>
            <a:endParaRPr lang="en-US" altLang="zh-TW" sz="2000" dirty="0" smtClean="0">
              <a:latin typeface="+mj-ea"/>
              <a:ea typeface="+mj-ea"/>
              <a:sym typeface="Wingdings" pitchFamily="2" charset="2"/>
            </a:endParaRPr>
          </a:p>
          <a:p>
            <a:pPr>
              <a:buFont typeface="Wingdings" pitchFamily="2" charset="2"/>
              <a:buChar char="ü"/>
            </a:pPr>
            <a:endParaRPr lang="en-US" altLang="zh-TW" sz="2000" dirty="0" smtClean="0">
              <a:latin typeface="+mj-ea"/>
              <a:ea typeface="+mj-ea"/>
              <a:sym typeface="Wingdings" pitchFamily="2" charset="2"/>
            </a:endParaRPr>
          </a:p>
          <a:p>
            <a:pPr>
              <a:buFont typeface="Wingdings" pitchFamily="2" charset="2"/>
              <a:buChar char="ü"/>
            </a:pPr>
            <a:r>
              <a:rPr lang="zh-TW" altLang="en-US" sz="2000" dirty="0" smtClean="0">
                <a:latin typeface="+mj-ea"/>
                <a:ea typeface="+mj-ea"/>
                <a:sym typeface="Wingdings" pitchFamily="2" charset="2"/>
              </a:rPr>
              <a:t>透過</a:t>
            </a:r>
            <a:r>
              <a:rPr lang="en-US" altLang="zh-TW" sz="2000" dirty="0" smtClean="0">
                <a:latin typeface="+mj-ea"/>
                <a:ea typeface="+mj-ea"/>
                <a:sym typeface="Wingdings" pitchFamily="2" charset="2"/>
              </a:rPr>
              <a:t>CSI(</a:t>
            </a:r>
            <a:r>
              <a:rPr lang="zh-TW" altLang="en-US" sz="2000" dirty="0" smtClean="0">
                <a:latin typeface="+mj-ea"/>
                <a:ea typeface="+mj-ea"/>
                <a:sym typeface="Wingdings" pitchFamily="2" charset="2"/>
              </a:rPr>
              <a:t>心壓力指數</a:t>
            </a:r>
            <a:r>
              <a:rPr lang="en-US" altLang="zh-TW" sz="2000" dirty="0" smtClean="0">
                <a:latin typeface="+mj-ea"/>
                <a:ea typeface="+mj-ea"/>
                <a:sym typeface="Wingdings" pitchFamily="2" charset="2"/>
              </a:rPr>
              <a:t>)</a:t>
            </a:r>
            <a:r>
              <a:rPr lang="zh-TW" altLang="en-US" sz="2000" dirty="0" smtClean="0">
                <a:latin typeface="+mj-ea"/>
                <a:ea typeface="+mj-ea"/>
                <a:sym typeface="Wingdings" pitchFamily="2" charset="2"/>
              </a:rPr>
              <a:t>看出工作需求如何變化來找出高壓力期間或作業</a:t>
            </a:r>
            <a:endParaRPr lang="en-US" altLang="zh-TW" sz="2000" dirty="0" smtClean="0">
              <a:latin typeface="+mj-ea"/>
              <a:ea typeface="+mj-ea"/>
              <a:sym typeface="Wingdings" pitchFamily="2" charset="2"/>
            </a:endParaRPr>
          </a:p>
          <a:p>
            <a:pPr>
              <a:buFont typeface="Wingdings" pitchFamily="2" charset="2"/>
              <a:buChar char="ü"/>
            </a:pPr>
            <a:endParaRPr lang="en-US" altLang="zh-TW" sz="2000" dirty="0" smtClean="0">
              <a:latin typeface="+mj-ea"/>
              <a:ea typeface="+mj-ea"/>
              <a:sym typeface="Wingdings" pitchFamily="2" charset="2"/>
            </a:endParaRPr>
          </a:p>
          <a:p>
            <a:pPr>
              <a:buFont typeface="Wingdings" pitchFamily="2" charset="2"/>
              <a:buChar char="ü"/>
            </a:pPr>
            <a:r>
              <a:rPr lang="zh-TW" altLang="en-US" sz="2000" dirty="0" smtClean="0">
                <a:latin typeface="+mj-ea"/>
                <a:ea typeface="+mj-ea"/>
                <a:sym typeface="Wingdings" pitchFamily="2" charset="2"/>
              </a:rPr>
              <a:t>高效率工作能力取決於氧攝取的能力，使否維持高水準績效表現取決於人體將組織代謝廢物移除的能力。</a:t>
            </a:r>
            <a:endParaRPr lang="en-US" altLang="zh-TW" sz="2000" dirty="0" smtClean="0">
              <a:latin typeface="+mj-ea"/>
              <a:ea typeface="+mj-ea"/>
              <a:sym typeface="Wingdings" pitchFamily="2" charset="2"/>
            </a:endParaRPr>
          </a:p>
          <a:p>
            <a:pPr>
              <a:buFont typeface="Wingdings" pitchFamily="2" charset="2"/>
              <a:buChar char="ü"/>
            </a:pPr>
            <a:endParaRPr lang="en-US" altLang="zh-TW" sz="2000" dirty="0" smtClean="0">
              <a:latin typeface="+mj-ea"/>
              <a:ea typeface="+mj-ea"/>
              <a:sym typeface="Wingdings" pitchFamily="2" charset="2"/>
            </a:endParaRPr>
          </a:p>
          <a:p>
            <a:pPr>
              <a:buFont typeface="Wingdings" pitchFamily="2" charset="2"/>
              <a:buChar char="ü"/>
            </a:pPr>
            <a:endParaRPr lang="zh-TW" altLang="en-US" sz="2000" dirty="0">
              <a:latin typeface="+mj-ea"/>
              <a:ea typeface="+mj-ea"/>
            </a:endParaRPr>
          </a:p>
        </p:txBody>
      </p:sp>
      <p:grpSp>
        <p:nvGrpSpPr>
          <p:cNvPr id="11" name="群組 10"/>
          <p:cNvGrpSpPr/>
          <p:nvPr/>
        </p:nvGrpSpPr>
        <p:grpSpPr>
          <a:xfrm>
            <a:off x="428596" y="714356"/>
            <a:ext cx="3429024" cy="1071570"/>
            <a:chOff x="3095467" y="4418999"/>
            <a:chExt cx="1443061" cy="937990"/>
          </a:xfrm>
          <a:scene3d>
            <a:camera prst="orthographicFront"/>
            <a:lightRig rig="flat" dir="t"/>
          </a:scene3d>
        </p:grpSpPr>
        <p:sp>
          <p:nvSpPr>
            <p:cNvPr id="15" name="圓角矩形 14"/>
            <p:cNvSpPr/>
            <p:nvPr/>
          </p:nvSpPr>
          <p:spPr>
            <a:xfrm>
              <a:off x="3095467" y="4418999"/>
              <a:ext cx="1443061" cy="937990"/>
            </a:xfrm>
            <a:prstGeom prst="roundRect">
              <a:avLst/>
            </a:prstGeom>
            <a:sp3d prstMaterial="dkEdge">
              <a:bevelT w="8200" h="38100"/>
            </a:sp3d>
          </p:spPr>
          <p:style>
            <a:lnRef idx="0">
              <a:schemeClr val="lt1">
                <a:hueOff val="0"/>
                <a:satOff val="0"/>
                <a:lumOff val="0"/>
                <a:alphaOff val="0"/>
              </a:schemeClr>
            </a:lnRef>
            <a:fillRef idx="2">
              <a:schemeClr val="accent4">
                <a:hueOff val="-7801897"/>
                <a:satOff val="37013"/>
                <a:lumOff val="-8000"/>
                <a:alphaOff val="0"/>
              </a:schemeClr>
            </a:fillRef>
            <a:effectRef idx="1">
              <a:schemeClr val="accent4">
                <a:hueOff val="-7801897"/>
                <a:satOff val="37013"/>
                <a:lumOff val="-8000"/>
                <a:alphaOff val="0"/>
              </a:schemeClr>
            </a:effectRef>
            <a:fontRef idx="minor">
              <a:schemeClr val="dk1"/>
            </a:fontRef>
          </p:style>
        </p:sp>
        <p:sp>
          <p:nvSpPr>
            <p:cNvPr id="16" name="圓角矩形 4"/>
            <p:cNvSpPr/>
            <p:nvPr/>
          </p:nvSpPr>
          <p:spPr>
            <a:xfrm>
              <a:off x="3141256" y="4464788"/>
              <a:ext cx="1351483" cy="84641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zh-TW" altLang="en-US" sz="2000" kern="1200" dirty="0" smtClean="0"/>
                <a:t>體力工作能力</a:t>
              </a:r>
              <a:endParaRPr lang="zh-TW" altLang="en-US" sz="2000" kern="1200" dirty="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500034" y="1928802"/>
            <a:ext cx="7215238" cy="1938992"/>
          </a:xfrm>
          <a:prstGeom prst="rect">
            <a:avLst/>
          </a:prstGeom>
          <a:noFill/>
        </p:spPr>
        <p:txBody>
          <a:bodyPr wrap="square" rtlCol="0">
            <a:spAutoFit/>
          </a:bodyPr>
          <a:lstStyle/>
          <a:p>
            <a:pPr>
              <a:buFont typeface="Wingdings" pitchFamily="2" charset="2"/>
              <a:buChar char="ü"/>
            </a:pPr>
            <a:r>
              <a:rPr lang="zh-TW" altLang="en-US" sz="2000" dirty="0" smtClean="0">
                <a:latin typeface="+mj-ea"/>
                <a:ea typeface="+mj-ea"/>
                <a:sym typeface="Wingdings" pitchFamily="2" charset="2"/>
              </a:rPr>
              <a:t>高齡化人口</a:t>
            </a:r>
            <a:endParaRPr lang="en-US" altLang="zh-TW" sz="2000" dirty="0" smtClean="0">
              <a:latin typeface="+mj-ea"/>
              <a:ea typeface="+mj-ea"/>
              <a:sym typeface="Wingdings" pitchFamily="2" charset="2"/>
            </a:endParaRPr>
          </a:p>
          <a:p>
            <a:r>
              <a:rPr lang="zh-TW" altLang="en-US" sz="2000" dirty="0" smtClean="0">
                <a:latin typeface="+mj-ea"/>
                <a:ea typeface="+mj-ea"/>
                <a:sym typeface="Wingdings" pitchFamily="2" charset="2"/>
              </a:rPr>
              <a:t>   雇主不應以年齡選人才，應將工作條件與要求訂定好</a:t>
            </a:r>
            <a:endParaRPr lang="en-US" altLang="zh-TW" sz="2000" dirty="0" smtClean="0">
              <a:latin typeface="+mj-ea"/>
              <a:ea typeface="+mj-ea"/>
              <a:sym typeface="Wingdings" pitchFamily="2" charset="2"/>
            </a:endParaRPr>
          </a:p>
          <a:p>
            <a:r>
              <a:rPr lang="zh-TW" altLang="en-US" sz="2000" dirty="0" smtClean="0">
                <a:latin typeface="+mj-ea"/>
                <a:ea typeface="+mj-ea"/>
                <a:sym typeface="Wingdings" pitchFamily="2" charset="2"/>
              </a:rPr>
              <a:t>   來挑選最適合人選。</a:t>
            </a:r>
            <a:endParaRPr lang="en-US" altLang="zh-TW" sz="2000" dirty="0" smtClean="0">
              <a:latin typeface="+mj-ea"/>
              <a:ea typeface="+mj-ea"/>
              <a:sym typeface="Wingdings" pitchFamily="2" charset="2"/>
            </a:endParaRPr>
          </a:p>
          <a:p>
            <a:endParaRPr lang="en-US" altLang="zh-TW" sz="2000" dirty="0" smtClean="0">
              <a:latin typeface="+mj-ea"/>
              <a:ea typeface="+mj-ea"/>
              <a:sym typeface="Wingdings" pitchFamily="2" charset="2"/>
            </a:endParaRPr>
          </a:p>
          <a:p>
            <a:pPr>
              <a:buFont typeface="Wingdings" pitchFamily="2" charset="2"/>
              <a:buChar char="ü"/>
            </a:pPr>
            <a:r>
              <a:rPr lang="zh-TW" altLang="en-US" sz="2000" dirty="0" smtClean="0">
                <a:latin typeface="+mj-ea"/>
                <a:ea typeface="+mj-ea"/>
                <a:sym typeface="Wingdings" pitchFamily="2" charset="2"/>
              </a:rPr>
              <a:t>年齡與工作能力之關係</a:t>
            </a:r>
            <a:endParaRPr lang="en-US" altLang="zh-TW" sz="2000" dirty="0" smtClean="0">
              <a:latin typeface="+mj-ea"/>
              <a:ea typeface="+mj-ea"/>
              <a:sym typeface="Wingdings" pitchFamily="2" charset="2"/>
            </a:endParaRPr>
          </a:p>
          <a:p>
            <a:pPr>
              <a:buFont typeface="Wingdings" pitchFamily="2" charset="2"/>
              <a:buChar char="ü"/>
            </a:pPr>
            <a:endParaRPr lang="zh-TW" altLang="en-US" sz="2000" dirty="0">
              <a:latin typeface="+mj-ea"/>
              <a:ea typeface="+mj-ea"/>
            </a:endParaRPr>
          </a:p>
        </p:txBody>
      </p:sp>
      <p:grpSp>
        <p:nvGrpSpPr>
          <p:cNvPr id="6" name="群組 5"/>
          <p:cNvGrpSpPr/>
          <p:nvPr/>
        </p:nvGrpSpPr>
        <p:grpSpPr>
          <a:xfrm>
            <a:off x="500034" y="714356"/>
            <a:ext cx="3357586" cy="1071570"/>
            <a:chOff x="1049350" y="3314464"/>
            <a:chExt cx="1709075" cy="937990"/>
          </a:xfrm>
          <a:scene3d>
            <a:camera prst="orthographicFront"/>
            <a:lightRig rig="flat" dir="t"/>
          </a:scene3d>
        </p:grpSpPr>
        <p:sp>
          <p:nvSpPr>
            <p:cNvPr id="8" name="圓角矩形 7"/>
            <p:cNvSpPr/>
            <p:nvPr/>
          </p:nvSpPr>
          <p:spPr>
            <a:xfrm>
              <a:off x="1049350" y="3314464"/>
              <a:ext cx="1709075" cy="937990"/>
            </a:xfrm>
            <a:prstGeom prst="roundRect">
              <a:avLst/>
            </a:prstGeom>
            <a:sp3d prstMaterial="dkEdge">
              <a:bevelT w="8200" h="38100"/>
            </a:sp3d>
          </p:spPr>
          <p:style>
            <a:lnRef idx="0">
              <a:schemeClr val="lt1">
                <a:hueOff val="0"/>
                <a:satOff val="0"/>
                <a:lumOff val="0"/>
                <a:alphaOff val="0"/>
              </a:schemeClr>
            </a:lnRef>
            <a:fillRef idx="2">
              <a:schemeClr val="accent4">
                <a:hueOff val="-10402529"/>
                <a:satOff val="49351"/>
                <a:lumOff val="-10666"/>
                <a:alphaOff val="0"/>
              </a:schemeClr>
            </a:fillRef>
            <a:effectRef idx="1">
              <a:schemeClr val="accent4">
                <a:hueOff val="-10402529"/>
                <a:satOff val="49351"/>
                <a:lumOff val="-10666"/>
                <a:alphaOff val="0"/>
              </a:schemeClr>
            </a:effectRef>
            <a:fontRef idx="minor">
              <a:schemeClr val="dk1"/>
            </a:fontRef>
          </p:style>
        </p:sp>
        <p:sp>
          <p:nvSpPr>
            <p:cNvPr id="9" name="圓角矩形 4"/>
            <p:cNvSpPr/>
            <p:nvPr/>
          </p:nvSpPr>
          <p:spPr>
            <a:xfrm>
              <a:off x="1095139" y="3360253"/>
              <a:ext cx="1617497" cy="84641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zh-TW" altLang="en-US" sz="2000" kern="1200" dirty="0" smtClean="0"/>
                <a:t>影響工作的因素</a:t>
              </a:r>
              <a:endParaRPr lang="zh-TW" altLang="en-US" sz="2000" kern="1200" dirty="0"/>
            </a:p>
          </p:txBody>
        </p:sp>
      </p:grpSp>
      <p:pic>
        <p:nvPicPr>
          <p:cNvPr id="10" name="圖片 9" descr="12021806_1061169227236411_921127106_n.jpg"/>
          <p:cNvPicPr>
            <a:picLocks noChangeAspect="1"/>
          </p:cNvPicPr>
          <p:nvPr/>
        </p:nvPicPr>
        <p:blipFill>
          <a:blip r:embed="rId2"/>
          <a:srcRect l="15625" t="12500" r="29687" b="5555"/>
          <a:stretch>
            <a:fillRect/>
          </a:stretch>
        </p:blipFill>
        <p:spPr>
          <a:xfrm>
            <a:off x="785786" y="3571876"/>
            <a:ext cx="3475035" cy="2928958"/>
          </a:xfrm>
          <a:prstGeom prst="rect">
            <a:avLst/>
          </a:prstGeom>
        </p:spPr>
      </p:pic>
      <p:sp>
        <p:nvSpPr>
          <p:cNvPr id="11" name="矩形 10"/>
          <p:cNvSpPr/>
          <p:nvPr/>
        </p:nvSpPr>
        <p:spPr>
          <a:xfrm>
            <a:off x="4643438" y="4214818"/>
            <a:ext cx="3714776" cy="142876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zh-TW" altLang="en-US" dirty="0" smtClean="0"/>
              <a:t>工作能力快速</a:t>
            </a:r>
            <a:r>
              <a:rPr lang="zh-TW" altLang="en-US" dirty="0" smtClean="0"/>
              <a:t>下降的年齡分界點不存在，但平均值隨年齡向左移動。極高齡者與極年輕工作人員的分佈向左偏斜。</a:t>
            </a:r>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11560" y="1197314"/>
            <a:ext cx="7643866" cy="5632311"/>
          </a:xfrm>
          <a:prstGeom prst="rect">
            <a:avLst/>
          </a:prstGeom>
          <a:noFill/>
        </p:spPr>
        <p:txBody>
          <a:bodyPr wrap="square" rtlCol="0">
            <a:spAutoFit/>
          </a:bodyPr>
          <a:lstStyle/>
          <a:p>
            <a:pPr>
              <a:buFont typeface="Wingdings" pitchFamily="2" charset="2"/>
              <a:buChar char="ü"/>
            </a:pPr>
            <a:r>
              <a:rPr lang="zh-TW" altLang="en-US" dirty="0" smtClean="0"/>
              <a:t>現代人因為工作或生活充滿了壓力以及容易感到疲勞</a:t>
            </a:r>
            <a:endParaRPr lang="en-US" altLang="zh-TW" dirty="0" smtClean="0"/>
          </a:p>
          <a:p>
            <a:r>
              <a:rPr lang="zh-TW" altLang="en-US" dirty="0" smtClean="0"/>
              <a:t>在高身心壓力工作下的基本生理與生化變化。</a:t>
            </a:r>
            <a:endParaRPr lang="en-US" altLang="zh-TW" dirty="0" smtClean="0"/>
          </a:p>
          <a:p>
            <a:r>
              <a:rPr lang="zh-TW" altLang="en-US" dirty="0" smtClean="0"/>
              <a:t>當我們在工作時所產生的能量、靜態與動態工作之間的差異</a:t>
            </a:r>
            <a:endParaRPr lang="en-US" altLang="zh-TW" dirty="0" smtClean="0"/>
          </a:p>
          <a:p>
            <a:r>
              <a:rPr lang="zh-TW" altLang="en-US" dirty="0" smtClean="0"/>
              <a:t>肌肉在功能中扮演了控制的</a:t>
            </a:r>
            <a:r>
              <a:rPr lang="zh-TW" altLang="en-US" dirty="0" smtClean="0"/>
              <a:t>角色</a:t>
            </a:r>
            <a:r>
              <a:rPr lang="en-US" altLang="zh-TW" dirty="0" smtClean="0"/>
              <a:t>…..</a:t>
            </a:r>
            <a:r>
              <a:rPr lang="zh-TW" altLang="en-US" dirty="0" smtClean="0"/>
              <a:t>等</a:t>
            </a:r>
            <a:r>
              <a:rPr lang="zh-TW" altLang="en-US" dirty="0" smtClean="0"/>
              <a:t>。</a:t>
            </a:r>
            <a:endParaRPr lang="en-US" altLang="zh-TW" dirty="0" smtClean="0"/>
          </a:p>
          <a:p>
            <a:pPr>
              <a:buFont typeface="Wingdings" pitchFamily="2" charset="2"/>
              <a:buChar char="ü"/>
            </a:pPr>
            <a:endParaRPr lang="en-US" altLang="zh-TW" dirty="0" smtClean="0"/>
          </a:p>
          <a:p>
            <a:pPr>
              <a:buFont typeface="Wingdings" pitchFamily="2" charset="2"/>
              <a:buChar char="ü"/>
            </a:pPr>
            <a:r>
              <a:rPr lang="zh-TW" altLang="en-US" dirty="0" smtClean="0"/>
              <a:t>疲勞與疼痛，因疲勞所引起的肌肉功能損害</a:t>
            </a:r>
            <a:r>
              <a:rPr lang="zh-TW" altLang="en-US" dirty="0" smtClean="0">
                <a:sym typeface="Wingdings" pitchFamily="2" charset="2"/>
              </a:rPr>
              <a:t>肌肉骨骼傷害風險增加</a:t>
            </a:r>
            <a:endParaRPr lang="en-US" altLang="zh-TW" dirty="0" smtClean="0">
              <a:sym typeface="Wingdings" pitchFamily="2" charset="2"/>
            </a:endParaRPr>
          </a:p>
          <a:p>
            <a:r>
              <a:rPr lang="zh-TW" altLang="en-US" dirty="0" smtClean="0"/>
              <a:t>顯示工作－休息循環、工作時間長度與力在評量工作與傷害預防是重要的</a:t>
            </a:r>
            <a:endParaRPr lang="en-US" altLang="zh-TW" dirty="0" smtClean="0"/>
          </a:p>
          <a:p>
            <a:endParaRPr lang="en-US" altLang="zh-TW" dirty="0" smtClean="0"/>
          </a:p>
          <a:p>
            <a:pPr>
              <a:buFont typeface="Wingdings" pitchFamily="2" charset="2"/>
              <a:buChar char="ü"/>
            </a:pPr>
            <a:r>
              <a:rPr lang="zh-TW" altLang="en-US" dirty="0" smtClean="0"/>
              <a:t>工作負荷、體能與健康之間的關係密切，人因在工作內容上的主要目標</a:t>
            </a:r>
            <a:r>
              <a:rPr lang="zh-TW" altLang="en-US" dirty="0" smtClean="0">
                <a:sym typeface="Wingdings" pitchFamily="2" charset="2"/>
              </a:rPr>
              <a:t>減少不必要的壓力。</a:t>
            </a:r>
            <a:endParaRPr lang="en-US" altLang="zh-TW" dirty="0" smtClean="0">
              <a:sym typeface="Wingdings" pitchFamily="2" charset="2"/>
            </a:endParaRPr>
          </a:p>
          <a:p>
            <a:r>
              <a:rPr lang="zh-TW" altLang="en-US" dirty="0" smtClean="0">
                <a:sym typeface="Wingdings" pitchFamily="2" charset="2"/>
              </a:rPr>
              <a:t>經過日常能量支出的探討，可以維護健康並對於體力工作提供維護</a:t>
            </a:r>
            <a:endParaRPr lang="en-US" altLang="zh-TW" dirty="0" smtClean="0">
              <a:sym typeface="Wingdings" pitchFamily="2" charset="2"/>
            </a:endParaRPr>
          </a:p>
          <a:p>
            <a:endParaRPr lang="en-US" altLang="zh-TW" dirty="0" smtClean="0">
              <a:sym typeface="Wingdings" pitchFamily="2" charset="2"/>
            </a:endParaRPr>
          </a:p>
          <a:p>
            <a:pPr marL="285750" indent="-285750">
              <a:buFont typeface="Wingdings" panose="05000000000000000000" pitchFamily="2" charset="2"/>
              <a:buChar char="ü"/>
            </a:pPr>
            <a:r>
              <a:rPr lang="zh-TW" altLang="en-US" dirty="0" smtClean="0">
                <a:sym typeface="Wingdings" pitchFamily="2" charset="2"/>
              </a:rPr>
              <a:t>工作</a:t>
            </a:r>
            <a:r>
              <a:rPr lang="zh-TW" altLang="en-US" dirty="0">
                <a:sym typeface="Wingdings" pitchFamily="2" charset="2"/>
              </a:rPr>
              <a:t>壓力與疲勞，可以由生理上的</a:t>
            </a:r>
            <a:r>
              <a:rPr lang="zh-TW" altLang="en-US" dirty="0" smtClean="0">
                <a:sym typeface="Wingdings" pitchFamily="2" charset="2"/>
              </a:rPr>
              <a:t>反應變化來評估或評斷工作的嚴重等級</a:t>
            </a:r>
            <a:r>
              <a:rPr lang="en-US" altLang="zh-TW" dirty="0" smtClean="0">
                <a:sym typeface="Wingdings" pitchFamily="2" charset="2"/>
              </a:rPr>
              <a:t>……</a:t>
            </a:r>
            <a:r>
              <a:rPr lang="zh-TW" altLang="en-US" dirty="0" smtClean="0">
                <a:sym typeface="Wingdings" pitchFamily="2" charset="2"/>
              </a:rPr>
              <a:t>等，並且應想出紓解壓力、疲勞的辦法，讓壓力與疲勞遠離。</a:t>
            </a:r>
            <a:endParaRPr lang="en-US" altLang="zh-TW" dirty="0" smtClean="0">
              <a:sym typeface="Wingdings" pitchFamily="2" charset="2"/>
            </a:endParaRPr>
          </a:p>
          <a:p>
            <a:pPr marL="285750" indent="-285750">
              <a:buFont typeface="Wingdings" panose="05000000000000000000" pitchFamily="2" charset="2"/>
              <a:buChar char="ü"/>
            </a:pPr>
            <a:endParaRPr lang="en-US" altLang="zh-TW" dirty="0">
              <a:sym typeface="Wingdings" pitchFamily="2" charset="2"/>
            </a:endParaRPr>
          </a:p>
          <a:p>
            <a:pPr marL="285750" indent="-285750">
              <a:buFont typeface="Wingdings" panose="05000000000000000000" pitchFamily="2" charset="2"/>
              <a:buChar char="ü"/>
            </a:pPr>
            <a:endParaRPr lang="en-US" altLang="zh-TW" dirty="0" smtClean="0"/>
          </a:p>
          <a:p>
            <a:endParaRPr lang="en-US" altLang="zh-TW" dirty="0" smtClean="0"/>
          </a:p>
          <a:p>
            <a:endParaRPr lang="en-US" altLang="zh-TW" dirty="0" smtClean="0">
              <a:sym typeface="Wingdings" pitchFamily="2" charset="2"/>
            </a:endParaRPr>
          </a:p>
          <a:p>
            <a:endParaRPr lang="en-US" altLang="zh-TW" dirty="0" smtClean="0">
              <a:sym typeface="Wingdings" pitchFamily="2" charset="2"/>
            </a:endParaRPr>
          </a:p>
          <a:p>
            <a:endParaRPr lang="zh-TW"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259632" y="548680"/>
            <a:ext cx="5616624" cy="449777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BEBA8EAE-BF5A-486C-A8C5-ECC9F3942E4B}">
                <a14:imgProps xmlns="" xmlns:a14="http://schemas.microsoft.com/office/drawing/2010/main">
                  <a14:imgLayer r:embed="rId3">
                    <a14:imgEffect>
                      <a14:backgroundRemoval t="24000" b="89647" l="49882" r="89647"/>
                    </a14:imgEffect>
                  </a14:imgLayer>
                </a14:imgProps>
              </a:ext>
              <a:ext uri="{28A0092B-C50C-407E-A947-70E740481C1C}">
                <a14:useLocalDpi xmlns="" xmlns:a14="http://schemas.microsoft.com/office/drawing/2010/main" val="0"/>
              </a:ext>
            </a:extLst>
          </a:blip>
          <a:srcRect/>
          <a:stretch>
            <a:fillRect/>
          </a:stretch>
        </p:blipFill>
        <p:spPr bwMode="auto">
          <a:xfrm>
            <a:off x="-1044624" y="476672"/>
            <a:ext cx="4048125" cy="404812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5" name="橢圓 4"/>
          <p:cNvSpPr/>
          <p:nvPr/>
        </p:nvSpPr>
        <p:spPr>
          <a:xfrm>
            <a:off x="2419598" y="2132856"/>
            <a:ext cx="216024" cy="21602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6" name="橢圓 5"/>
          <p:cNvSpPr/>
          <p:nvPr/>
        </p:nvSpPr>
        <p:spPr>
          <a:xfrm>
            <a:off x="2867323" y="1772816"/>
            <a:ext cx="272355" cy="28803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7" name="橢圓 6"/>
          <p:cNvSpPr/>
          <p:nvPr/>
        </p:nvSpPr>
        <p:spPr>
          <a:xfrm>
            <a:off x="3427710" y="1366515"/>
            <a:ext cx="360040" cy="43204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8" name="橢圓 7"/>
          <p:cNvSpPr/>
          <p:nvPr/>
        </p:nvSpPr>
        <p:spPr>
          <a:xfrm>
            <a:off x="4355976" y="188640"/>
            <a:ext cx="2736304" cy="21602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TW" altLang="en-US" sz="2400" dirty="0" smtClean="0">
                <a:latin typeface="+mj-ea"/>
                <a:ea typeface="+mj-ea"/>
              </a:rPr>
              <a:t>人因工程</a:t>
            </a:r>
            <a:endParaRPr lang="en-US" altLang="zh-TW" sz="2400" dirty="0" smtClean="0">
              <a:latin typeface="+mj-ea"/>
              <a:ea typeface="+mj-ea"/>
            </a:endParaRPr>
          </a:p>
          <a:p>
            <a:pPr algn="ctr"/>
            <a:r>
              <a:rPr lang="en-US" altLang="zh-TW" sz="2400" dirty="0" smtClean="0">
                <a:latin typeface="+mj-ea"/>
                <a:ea typeface="+mj-ea"/>
              </a:rPr>
              <a:t>Ergonomics</a:t>
            </a:r>
            <a:endParaRPr lang="zh-TW" altLang="en-US" sz="2400" dirty="0">
              <a:latin typeface="+mj-ea"/>
              <a:ea typeface="+mj-ea"/>
            </a:endParaRPr>
          </a:p>
        </p:txBody>
      </p:sp>
      <p:sp>
        <p:nvSpPr>
          <p:cNvPr id="9" name="矩形 8"/>
          <p:cNvSpPr/>
          <p:nvPr/>
        </p:nvSpPr>
        <p:spPr>
          <a:xfrm>
            <a:off x="979438" y="3356992"/>
            <a:ext cx="7048946" cy="22322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zh-TW" altLang="en-US" sz="2400" dirty="0"/>
              <a:t>探討人機系統</a:t>
            </a:r>
            <a:r>
              <a:rPr lang="zh-TW" altLang="en-US" sz="2400" dirty="0" smtClean="0"/>
              <a:t>之間的交互作用與兩者的介面設計</a:t>
            </a:r>
            <a:endParaRPr lang="zh-TW" altLang="en-US" sz="2400" dirty="0"/>
          </a:p>
        </p:txBody>
      </p:sp>
    </p:spTree>
    <p:extLst>
      <p:ext uri="{BB962C8B-B14F-4D97-AF65-F5344CB8AC3E}">
        <p14:creationId xmlns="" xmlns:p14="http://schemas.microsoft.com/office/powerpoint/2010/main" val="3854892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dirty="0" smtClean="0"/>
              <a:t>人因工程的作業設計</a:t>
            </a:r>
            <a:endParaRPr lang="zh-TW" altLang="en-US" sz="4000" dirty="0"/>
          </a:p>
        </p:txBody>
      </p:sp>
      <p:sp>
        <p:nvSpPr>
          <p:cNvPr id="3" name="內容版面配置區 2"/>
          <p:cNvSpPr>
            <a:spLocks noGrp="1"/>
          </p:cNvSpPr>
          <p:nvPr>
            <p:ph idx="1"/>
          </p:nvPr>
        </p:nvSpPr>
        <p:spPr>
          <a:xfrm>
            <a:off x="395536" y="2348881"/>
            <a:ext cx="7620000" cy="2304256"/>
          </a:xfrm>
        </p:spPr>
        <p:txBody>
          <a:bodyPr>
            <a:normAutofit/>
          </a:bodyPr>
          <a:lstStyle/>
          <a:p>
            <a:pPr marL="457200" indent="-457200">
              <a:buFont typeface="Wingdings" panose="05000000000000000000" pitchFamily="2" charset="2"/>
              <a:buAutoNum type="circleNumWdWhitePlain"/>
            </a:pPr>
            <a:r>
              <a:rPr lang="zh-TW" altLang="en-US" sz="2400" b="0" dirty="0" smtClean="0">
                <a:latin typeface="+mj-ea"/>
                <a:ea typeface="+mj-ea"/>
              </a:rPr>
              <a:t>工作組織設計</a:t>
            </a:r>
            <a:endParaRPr lang="en-US" altLang="zh-TW" sz="2400" b="0" dirty="0" smtClean="0">
              <a:latin typeface="+mj-ea"/>
              <a:ea typeface="+mj-ea"/>
            </a:endParaRPr>
          </a:p>
          <a:p>
            <a:pPr marL="457200" indent="-457200">
              <a:buFont typeface="Wingdings" panose="05000000000000000000" pitchFamily="2" charset="2"/>
              <a:buAutoNum type="circleNumWdWhitePlain"/>
            </a:pPr>
            <a:r>
              <a:rPr lang="zh-TW" altLang="en-US" sz="2400" b="0" dirty="0">
                <a:latin typeface="+mj-ea"/>
                <a:ea typeface="+mj-ea"/>
              </a:rPr>
              <a:t>作業</a:t>
            </a:r>
            <a:r>
              <a:rPr lang="zh-TW" altLang="en-US" sz="2400" b="0" dirty="0" smtClean="0">
                <a:latin typeface="+mj-ea"/>
                <a:ea typeface="+mj-ea"/>
              </a:rPr>
              <a:t>設計</a:t>
            </a:r>
            <a:endParaRPr lang="en-US" altLang="zh-TW" sz="2400" b="0" dirty="0" smtClean="0">
              <a:latin typeface="+mj-ea"/>
              <a:ea typeface="+mj-ea"/>
            </a:endParaRPr>
          </a:p>
          <a:p>
            <a:pPr marL="457200" indent="-457200">
              <a:buFont typeface="Wingdings" panose="05000000000000000000" pitchFamily="2" charset="2"/>
              <a:buAutoNum type="circleNumWdWhitePlain"/>
            </a:pPr>
            <a:r>
              <a:rPr lang="zh-TW" altLang="en-US" sz="2400" b="0" dirty="0">
                <a:latin typeface="+mj-ea"/>
                <a:ea typeface="+mj-ea"/>
              </a:rPr>
              <a:t>最佳技術</a:t>
            </a:r>
            <a:r>
              <a:rPr lang="zh-TW" altLang="en-US" sz="2400" b="0" dirty="0" smtClean="0">
                <a:latin typeface="+mj-ea"/>
                <a:ea typeface="+mj-ea"/>
              </a:rPr>
              <a:t>選擇</a:t>
            </a:r>
            <a:endParaRPr lang="en-US" altLang="zh-TW" sz="2400" b="0" dirty="0" smtClean="0">
              <a:latin typeface="+mj-ea"/>
              <a:ea typeface="+mj-ea"/>
            </a:endParaRPr>
          </a:p>
          <a:p>
            <a:pPr marL="457200" indent="-457200">
              <a:buFont typeface="Wingdings" panose="05000000000000000000" pitchFamily="2" charset="2"/>
              <a:buAutoNum type="circleNumWdWhitePlain"/>
            </a:pPr>
            <a:r>
              <a:rPr lang="zh-TW" altLang="en-US" sz="2400" b="0" dirty="0" smtClean="0">
                <a:latin typeface="+mj-ea"/>
                <a:ea typeface="+mj-ea"/>
              </a:rPr>
              <a:t>工作角色、溝通及回饋</a:t>
            </a:r>
            <a:endParaRPr lang="zh-TW" altLang="en-US" sz="2400" b="0" dirty="0">
              <a:latin typeface="+mj-ea"/>
              <a:ea typeface="+mj-ea"/>
            </a:endParaRPr>
          </a:p>
        </p:txBody>
      </p:sp>
    </p:spTree>
    <p:extLst>
      <p:ext uri="{BB962C8B-B14F-4D97-AF65-F5344CB8AC3E}">
        <p14:creationId xmlns="" xmlns:p14="http://schemas.microsoft.com/office/powerpoint/2010/main" val="854332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群組 35"/>
          <p:cNvGrpSpPr/>
          <p:nvPr/>
        </p:nvGrpSpPr>
        <p:grpSpPr>
          <a:xfrm>
            <a:off x="714348" y="714356"/>
            <a:ext cx="6592800" cy="5435558"/>
            <a:chOff x="-214346" y="714356"/>
            <a:chExt cx="6592800" cy="5435558"/>
          </a:xfrm>
        </p:grpSpPr>
        <p:grpSp>
          <p:nvGrpSpPr>
            <p:cNvPr id="33" name="群組 32"/>
            <p:cNvGrpSpPr/>
            <p:nvPr/>
          </p:nvGrpSpPr>
          <p:grpSpPr>
            <a:xfrm>
              <a:off x="-214346" y="714356"/>
              <a:ext cx="6592800" cy="5435558"/>
              <a:chOff x="-1143040" y="1325246"/>
              <a:chExt cx="6592800" cy="5435558"/>
            </a:xfrm>
          </p:grpSpPr>
          <p:sp>
            <p:nvSpPr>
              <p:cNvPr id="4" name="矩形 3"/>
              <p:cNvSpPr/>
              <p:nvPr/>
            </p:nvSpPr>
            <p:spPr>
              <a:xfrm>
                <a:off x="-1143040" y="1325246"/>
                <a:ext cx="1377826" cy="79208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TW" altLang="en-US" sz="2000" dirty="0" smtClean="0"/>
                  <a:t>人因工程</a:t>
                </a:r>
                <a:endParaRPr lang="zh-TW" altLang="en-US" sz="2000" dirty="0"/>
              </a:p>
            </p:txBody>
          </p:sp>
          <p:sp>
            <p:nvSpPr>
              <p:cNvPr id="5" name="矩形 4"/>
              <p:cNvSpPr/>
              <p:nvPr/>
            </p:nvSpPr>
            <p:spPr>
              <a:xfrm>
                <a:off x="-71470" y="3897014"/>
                <a:ext cx="1377826" cy="792088"/>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2000" dirty="0"/>
                  <a:t>心理學</a:t>
                </a:r>
              </a:p>
            </p:txBody>
          </p:sp>
          <p:sp>
            <p:nvSpPr>
              <p:cNvPr id="6" name="矩形 5"/>
              <p:cNvSpPr/>
              <p:nvPr/>
            </p:nvSpPr>
            <p:spPr>
              <a:xfrm>
                <a:off x="-71470" y="4968584"/>
                <a:ext cx="1377826" cy="7920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2000" dirty="0"/>
                  <a:t>解剖</a:t>
                </a:r>
                <a:r>
                  <a:rPr lang="zh-TW" altLang="en-US" sz="2000" dirty="0" smtClean="0"/>
                  <a:t>學</a:t>
                </a:r>
                <a:endParaRPr lang="zh-TW" altLang="en-US" sz="2000" dirty="0"/>
              </a:p>
            </p:txBody>
          </p:sp>
          <p:sp>
            <p:nvSpPr>
              <p:cNvPr id="7" name="矩形 6"/>
              <p:cNvSpPr/>
              <p:nvPr/>
            </p:nvSpPr>
            <p:spPr>
              <a:xfrm>
                <a:off x="1571604" y="3897014"/>
                <a:ext cx="1377826" cy="7920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2000" dirty="0"/>
                  <a:t>生理</a:t>
                </a:r>
                <a:r>
                  <a:rPr lang="zh-TW" altLang="en-US" sz="2000" dirty="0" smtClean="0"/>
                  <a:t>學</a:t>
                </a:r>
                <a:endParaRPr lang="zh-TW" altLang="en-US" sz="2000" dirty="0"/>
              </a:p>
            </p:txBody>
          </p:sp>
          <p:sp>
            <p:nvSpPr>
              <p:cNvPr id="8" name="矩形 7"/>
              <p:cNvSpPr/>
              <p:nvPr/>
            </p:nvSpPr>
            <p:spPr>
              <a:xfrm>
                <a:off x="1571604" y="4968584"/>
                <a:ext cx="1377826" cy="7920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2000" dirty="0"/>
                  <a:t>物理</a:t>
                </a:r>
                <a:r>
                  <a:rPr lang="zh-TW" altLang="en-US" sz="2000" dirty="0" smtClean="0"/>
                  <a:t>學</a:t>
                </a:r>
                <a:endParaRPr lang="zh-TW" altLang="en-US" sz="2000" dirty="0"/>
              </a:p>
            </p:txBody>
          </p:sp>
          <p:sp>
            <p:nvSpPr>
              <p:cNvPr id="9" name="矩形 8"/>
              <p:cNvSpPr/>
              <p:nvPr/>
            </p:nvSpPr>
            <p:spPr>
              <a:xfrm>
                <a:off x="-71470" y="5968716"/>
                <a:ext cx="1377826" cy="7920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2000" dirty="0"/>
                  <a:t>工程</a:t>
                </a:r>
                <a:r>
                  <a:rPr lang="zh-TW" altLang="en-US" sz="2000" dirty="0" smtClean="0"/>
                  <a:t>學</a:t>
                </a:r>
                <a:endParaRPr lang="zh-TW" altLang="en-US" sz="2000" dirty="0"/>
              </a:p>
            </p:txBody>
          </p:sp>
          <p:sp>
            <p:nvSpPr>
              <p:cNvPr id="10" name="矩形 9"/>
              <p:cNvSpPr/>
              <p:nvPr/>
            </p:nvSpPr>
            <p:spPr>
              <a:xfrm>
                <a:off x="4071934" y="3825576"/>
                <a:ext cx="1377826"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zh-TW" altLang="en-US" sz="2000" dirty="0" smtClean="0"/>
                  <a:t>工業工程</a:t>
                </a:r>
                <a:endParaRPr lang="zh-TW" altLang="en-US" sz="2000" dirty="0"/>
              </a:p>
            </p:txBody>
          </p:sp>
          <p:sp>
            <p:nvSpPr>
              <p:cNvPr id="11" name="矩形 10"/>
              <p:cNvSpPr/>
              <p:nvPr/>
            </p:nvSpPr>
            <p:spPr>
              <a:xfrm>
                <a:off x="4071934" y="4897146"/>
                <a:ext cx="1377826"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zh-TW" altLang="en-US" sz="2000" dirty="0" smtClean="0"/>
                  <a:t>工業設計</a:t>
                </a:r>
                <a:endParaRPr lang="zh-TW" altLang="en-US" sz="2000" dirty="0"/>
              </a:p>
            </p:txBody>
          </p:sp>
          <p:sp>
            <p:nvSpPr>
              <p:cNvPr id="12" name="矩形 11"/>
              <p:cNvSpPr/>
              <p:nvPr/>
            </p:nvSpPr>
            <p:spPr>
              <a:xfrm>
                <a:off x="4071934" y="5968716"/>
                <a:ext cx="1377826"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zh-TW" altLang="en-US" sz="2000" dirty="0"/>
                  <a:t>系統理論</a:t>
                </a:r>
              </a:p>
            </p:txBody>
          </p:sp>
        </p:grpSp>
        <p:sp>
          <p:nvSpPr>
            <p:cNvPr id="34" name="橢圓 33"/>
            <p:cNvSpPr/>
            <p:nvPr/>
          </p:nvSpPr>
          <p:spPr>
            <a:xfrm>
              <a:off x="785786" y="2143116"/>
              <a:ext cx="1143008" cy="78581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smtClean="0"/>
                <a:t>核心</a:t>
              </a:r>
              <a:endParaRPr lang="zh-TW" altLang="en-US" dirty="0"/>
            </a:p>
          </p:txBody>
        </p:sp>
        <p:sp>
          <p:nvSpPr>
            <p:cNvPr id="35" name="橢圓 34"/>
            <p:cNvSpPr/>
            <p:nvPr/>
          </p:nvSpPr>
          <p:spPr>
            <a:xfrm>
              <a:off x="4714876" y="2214554"/>
              <a:ext cx="1285884" cy="78581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smtClean="0"/>
                <a:t>受影響</a:t>
              </a:r>
              <a:endParaRPr lang="zh-TW" altLang="en-US" dirty="0"/>
            </a:p>
          </p:txBody>
        </p:sp>
      </p:grpSp>
    </p:spTree>
    <p:extLst>
      <p:ext uri="{BB962C8B-B14F-4D97-AF65-F5344CB8AC3E}">
        <p14:creationId xmlns="" xmlns:p14="http://schemas.microsoft.com/office/powerpoint/2010/main" val="682178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731630" y="1671554"/>
            <a:ext cx="3240360" cy="2794811"/>
          </a:xfrm>
          <a:prstGeom prst="rect">
            <a:avLst/>
          </a:prstGeom>
        </p:spPr>
      </p:pic>
      <p:sp>
        <p:nvSpPr>
          <p:cNvPr id="5" name="矩形 4"/>
          <p:cNvSpPr/>
          <p:nvPr/>
        </p:nvSpPr>
        <p:spPr>
          <a:xfrm>
            <a:off x="740499" y="593822"/>
            <a:ext cx="4176464" cy="72008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2400" dirty="0" smtClean="0"/>
              <a:t>體能需求工作：壓力與疲勞</a:t>
            </a:r>
            <a:endParaRPr lang="zh-TW" altLang="en-US" sz="2400" dirty="0"/>
          </a:p>
        </p:txBody>
      </p:sp>
      <p:pic>
        <p:nvPicPr>
          <p:cNvPr id="3074" name="Picture 2" descr="http://kids.yam.com/i/why/upload/105.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923730" y="1844824"/>
            <a:ext cx="2967601" cy="2448272"/>
          </a:xfrm>
          <a:prstGeom prst="rect">
            <a:avLst/>
          </a:prstGeom>
          <a:noFill/>
          <a:extLst>
            <a:ext uri="{909E8E84-426E-40DD-AFC4-6F175D3DCCD1}">
              <a14:hiddenFill xmlns="" xmlns:a14="http://schemas.microsoft.com/office/drawing/2010/main">
                <a:solidFill>
                  <a:srgbClr val="FFFFFF"/>
                </a:solidFill>
              </a14:hiddenFill>
            </a:ext>
          </a:extLst>
        </p:spPr>
      </p:pic>
      <p:pic>
        <p:nvPicPr>
          <p:cNvPr id="3076" name="Picture 4" descr="http://hkpic.crntt.com/upload/201503/26/103682327.jpg"/>
          <p:cNvPicPr>
            <a:picLocks noChangeAspect="1" noChangeArrowheads="1"/>
          </p:cNvPicPr>
          <p:nvPr/>
        </p:nvPicPr>
        <p:blipFill rotWithShape="1">
          <a:blip r:embed="rId4">
            <a:extLst>
              <a:ext uri="{28A0092B-C50C-407E-A947-70E740481C1C}">
                <a14:useLocalDpi xmlns="" xmlns:a14="http://schemas.microsoft.com/office/drawing/2010/main" val="0"/>
              </a:ext>
            </a:extLst>
          </a:blip>
          <a:srcRect t="24957"/>
          <a:stretch/>
        </p:blipFill>
        <p:spPr bwMode="auto">
          <a:xfrm>
            <a:off x="1567231" y="4637817"/>
            <a:ext cx="4648200" cy="215150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16679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橢圓 3"/>
          <p:cNvSpPr/>
          <p:nvPr/>
        </p:nvSpPr>
        <p:spPr>
          <a:xfrm>
            <a:off x="714348" y="857232"/>
            <a:ext cx="2160240" cy="208823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zh-TW" sz="2800" dirty="0" smtClean="0">
                <a:latin typeface="+mj-ea"/>
                <a:ea typeface="+mj-ea"/>
              </a:rPr>
              <a:t>Stress</a:t>
            </a:r>
          </a:p>
          <a:p>
            <a:pPr algn="ctr"/>
            <a:r>
              <a:rPr lang="zh-TW" altLang="en-US" sz="2800" dirty="0">
                <a:latin typeface="+mj-ea"/>
                <a:ea typeface="+mj-ea"/>
              </a:rPr>
              <a:t>壓力</a:t>
            </a:r>
          </a:p>
        </p:txBody>
      </p:sp>
      <p:sp>
        <p:nvSpPr>
          <p:cNvPr id="1026" name="AutoShape 2" descr="data:image/jpeg;base64,/9j/4AAQSkZJRgABAQAAAQABAAD/2wCEAAkGBxQSDxUUDxQQDxAPEBQPDxAUFRQPDxUPFBQWFhQUFBQYHCggGBomHBUUITEhJSkrLi8uFx8zODMsNygtLisBCgoKDg0OGhAQGiwkHyUsLCwvLCwsLCwsLjAsLCwsMCwtLSwsLCwtLCwsLCwsLCwsLCwsLCwsLCwsLCwsLCwsLP/AABEIAKoAyAMBEQACEQEDEQH/xAAcAAACAgMBAQAAAAAAAAAAAAAEBQADAQIHBgj/xAA9EAACAgECBAMGAgcHBQEAAAABAgADBBESBRMhMQZBUQcUIjJhgXGRIzNCUmKhwSRTgpKxstFDY3OT4SX/xAAbAQACAwEBAQAAAAAAAAAAAAAAAwECBAUGB//EADURAAICAQMCBAMHAwQDAAAAAAABAgMRBAUSITEGE0FRImFxFDKRobHB8COB0TNCUuEHFWL/2gAMAwEAAhEDEQA/AO4wAkAJACQAkAJACQAxrADBaTgjJjdDBGTG6TgjJjdDAZJuhgMk3QwGTO6GAyZ3SME5M7oYJyZ1kEmYASAEgBIASAEgBIASAEgBIASAEgBgmAGCZJGTQtJwVbNC8nBVyNDZLcSjkaG2TxI5GvOk8SOZOdDiRzJzocSeZsLZHEnmbiyRxJ5GwskYLKRuGlcFsm4aRgtk2BkE5MwJJACQAkAJACQAkAJACQAwTADQtLYKNlT2SyRRyKXul1EW5lD3y6gKdh5zxv4kfCw2vqRbmSyteWxYbg7BToV8+vSElxWQg+cuIfgcWS+lLajrXcgsQ9jtI8/rGRjlZEynxeGWnJluBTzSe9SeAeaZGTI4B5psMmRwLKwtXIlXAurC5L5RxGKZcl0o4jFMuWyVaGKRaryrRdM3BlcFsm2sgsZgBIASAEgBIASAGpMkhlbtLJFGyiyyXURUpAtt8YoiZTA7cmNUDPKwEsyo1QEStPO+Nbt3D8jXulRsQ+YsQhkYfUEAwtrzB5Ci9q2LXfJzCnxJkpWq035FVbhjWdg5Rs03sFdl69TroJw436qmtNrp7s99Zt+za3UtVTfNpvC+7nH7/I6X4Z4m1uFRZY293pVnf1bzPSehqjygmfOr5cbJRXuMvepfgK802GVDgSrSxcqVcC6tLkypVwLq0IryotwHKwKryItwHRsCqr4pxHRmFV2xbiPjIIR5RoYmWAyoxM3EqWMwAkAJACQAwTAgqdpdIo2DW2xiiJlIBvvjoxM07Bffkx8YGSdgvvyo+MDLO0VcU4zXQm+5xWm4LuOump7dpeXGCzIXHnZLjBZYHdxykUm7m1tSo1Lhgw09Onn9JblBR5Z6FONjnww8+wqyrquJYZFZ7n9GSNHquX5dR+yf6GLcK9TU8dmPjZft+qUnlSi8m3hMPVhVV2qUdFKlemo+I6dozT1uNaUl1E6y2M7pSi+jCauKWXXGnBpszLkOlhU7KKz/ANy49AfoNTE3auut4XVmjTaC25cn0Xz/AMDDJ4VxSpN74mPco6slF5a7T+FWUBj9NZmW4desfzNr2jp8M+vzQNwvjCX176iSNdrKejq47qw8iJ0K5Rsjyicm2E6pcJrqMEyZLgVUwivJlHAYrAynJinAdGwOpyYqUDTCwPpviJRNMJhtVsS4mmMwpHi2hyZcplGMTNhILGYASAGDACt2lkijYNbZGRQmUhfkXR8YmSyYryciaYQMVlgrvyZpjAxTsALciOUTPKYs4nSl1bV2jcjjQjsfoQfIjvJlVGcXGXYiu+dc1ODw0c/XgD+9ckqBt1cZZTUGodtB23+X21nn1tM/PcHJ8O57x+K6loY2qqLvTxnp+OPf5jTA4XfjZO+tkuqt0S4fq3K/suR2JGp7es6Wm0M9LP8ApvMX6Hn9y3iO5x5Xx42Jd16/UL4vxaxsew4yXMDaMQZIXShb3IXQP5ka+Ql9RrYRUox7mXR7bZKUZzXw9zu/AODVYWKlGOuldK6D1Zv2mPqxPWcQ9Kcj494jyG4kba3sxmrehhgWXI2rUcwWCxa2YKCLPzAJ7TbTpPMjnkk/Q5+o1/lTxxbS7v8AwBZ3FEfPTIpCIOIVsuSlZZ6Rl1dVZLCqhyyN1IHkZfQTcbHD3/YTutanSrPVfoxol87ODzmQiu+VcSykFVZEo4l1MOoyImUB8bBlj5ERKBqhYMse6Z5RNkJjCmyIkjXGQXW0W0PTLQZRjEzeQSSAGjGSiGUWtGRQmTF+RbHRiZbJCnKvmqETBbYJ8m+a4RMFlgtvuj4xMspAVlsYkKbBrLZbAIGe+BZI14Nw/I4ja1WFolVZ25GawJrrJ/ZqH7dn+nnOZq9co/BX39zt6HbOeJ29vRe/1+Q39qWTh8M4TVw6gsb0au6lRoXBrcPzbj5bj9z5dpx4wcnhI9CdU4BxevLxasikgpcgcddSCR1U/UHUfaVAWeI/B1GXyyQKWqv57PWqq9gKsjozaa6MrEE95KbXVENKSwzwPtPNNFnDcKkhRiLZbozastSoK61JPctqf8s1aFZuXyMW4vGnksdxMl09CeWaCarpGCgXXbKtBkMpulHEvGQxx74mUTRCY0xrpmlE21zG2PbM0om2uYwqeIaNcWFIYpjkywGVGEMAK3MshcmBXvHRRnmxVl2zVCJhtmJMu6a4ROdbMUZFs1RRhnIAtsjUhLYJbZLYBIDttkDIxFmVrbbTjq4p97vWg3E6BFPc6/vEdBMWuulXX8Pr0OrtumjZbmXZdcHdcnhlmLw/k8JSiuytNlAs1FYPmzaDUnz69zPPnpjjY9i/Er7Hsy8jHFtjFncs9zMfUnQflNENQ61iKQHQfZr4Av4W778w3U2L1x1TbXzOnx6knQ6eneIlLk8gdAkAIuK+D8LJNrX49T2ZC7bLdo5vbQEMexHlADhHD99W+m4624tr47n1NZ0DfcaGeh0VvmVLPddDzOvoULnjs+ozqtms57QbTbAUwyq2VaIyH0WxckNjIaYt0zziaq5jjFtmWcTfXIa47zNJG6uQfW0Q0aosuUyjGIyxgiWUWtLxFSYuynj4IyWMS5lk2Vo5tshHlWTZBHOskK73mhIyyYFa8uVQFdZAZFC++2QzTCIszgtilXG5T3EVZCM48ZdjZTyhJSj3HnBPaNxDEUJvrzalGireCLQB5C1e/wBwZyrNua+4/wATs16zP3l+B6jD9tygf2rDtrA+ZqrEuUD10YKZlnpLYLLRojfCXQ6zj3K6K6HVHUOp9VYag/kZmHGzuACWIAUEknoAB3JgBXh5SW1rZUy2V2KHrdeqspGoIgB8/eMU5fGc4aj4ra7NB003Vj/idjbH8Mvqcjc45lF/IEXKVdNzKu47V1IGregnScoruzjuuTzhDKmyWM0kF4mQrDVGVxqRqpDDUdxqJCaksplJwlF4ksDGl5DRCYxxrImSHwkOMSyZZo31SHWK8yTR0K5DOlpmkjbBhSGLY5GWkIlgtxjYiZsV5bTTBGG1iLNeba0cy1iTJaa4o582LbmjkZ2BXNJLJC+95DNEELb7JVmuERddZKNmyEQK2yUbNMYgt7/Cfqp/0i5/df0Hxj1R9Q+z2zdwnDPfXFr/ANuk88dAeZSbq2Gmu5GGnrqD0gB5X2S2buCYnnpVt9ezEQA5H7TAw41l7CoZloIJGo+Q+U6e38uM+Pfp+5z9ao5jy7df2PKZPDnKMxbnMepBXRtB+4fIjyEjVbfOf9RTbkvwHaHdq6E6ZVR4S7v1/Esw1tzCFezXHQDmFAU3nyUk929fSGmndrOlnSK7/MTuFGl25p0yU5Pqv/n+fxntMGtUUKgCKvQAdBOzGKisRXQ8tZKU5cpPLGVLSWKGGO8VJDYsb4jzNNGytjzDeY5o6VTG1DTLJG+DDUMUzQjZ5CJYJeY2IiYnzGmqs59rEWa021nMtYlyTNcTBMXXGMQoBvMkZEW5DSrNUEI8+9uYiJtHMDHcQW026dANfrOXuWtlpYpxWcnpdh2qO43+U5cQBLWIIfTejFW07fQ/lpGaPUefUphrdG9JqJUv0ZRa0e2Uigd3lJPCbHJHePAObxOvhOOtGDQUqpBVrsgpZavU/DWqHbr003H7Tz5rG2B7VcK2lGQZL2umrUV0W3WI47oSi6a6wAN9leBZRwmlb0eq1zZa9bAoymx2bbtPVR17QA5F7Sr93GckjTRTXX9dy1jX/cJ1tuzxl9Tn63ujyuRmvWzFCpCIrlCPIkg6EdvKV1eunp7oxXVMfodqhrNNbY3hw6/Vf9Ho8YgdtAO/SddJeh5izL7jKhpYyyD6TBiw/HaLkXiN8RpnmjXWx5iNMczo1McYxmSaOhWw+oxDNUSx5CLMCyI2JnmJ8ya6zn2iHMm2s5domyZqiYpC+6NQsXZbhVJY6BRqT5ACQ2kssbXFyeF3PM3cVd/irq3U99ddLSPVV/pOHZvlUbeGOnue203hDW2aXz169UgXmcxhada6qdWUnozHTQ6jyE5u7bhG/FVayej8L7JPTZ12ofFRz0+nv8v1H3gDwLbxUXXramLUt3KIKF7CwQHUDUAdGEZpbJ6aHBHI3K6Gt1Mr8Yyenr9h1xPx5ten8NJ1/m00fbbfl+BjVMUbcW9iqVYN7pbfl5a1FqEULUm8dSNo1LEjy1ip6iyfRsuopHr8T2lYhx6hjrfk5JRV9xprZ8lWVRuDLpooHqekSWLsTxkzD+zcL4k3X4taUxRuP/lZdftrAC1uIcWu6U4mLgq3TmZF3PtX68qobSfpvgBwHOe5sq85WhyfeLBkEAAc1TtOgHl0Gk7Whx5XQ5uqzz6lFmOxZ9FDLZWEPxBWBGvr+My7hoLdRZGcMdPc6Wz7vRoqrarotqax09A/haZKkBzUUHTz37R9R5zoULUrCm1g85qnpW261L5dj0dE2nKkH0mDFDDHMpIlDXEMzzNVY8wzMczo1DrGMyTOhWMKohmuJa8qi7A8iNiZ5ifNE11mC1CHN/L+U2wZy7UeS4n4gxqyQbVdh3Sv9M35LrLT1dNf3pIKdt1epeKq5P8AsJ7/ABKhH6Oq9z9VFY/NjM0960sV3ydajwdu1r/0sfXoWYuUL6VsUaLYuu09dPIgzpVWKyCkvU4FlTpscH6HnOJY3u7qaegtcIaT8pPcsv7ug+04G8aChQ81dGe78Jb3rY3x00fiT9GC5uWtoNanQ7um7pXZtPxKG/lODTVKlxunHMT3O46+ncIW6KixRn269n8kzt3sJX/8t202tZmXM49DqBp+QE6s7PMk5+/U8CqnUvLl3j0f9hjxv2p8NxbGre42WVsUdakazay9CCe3Q/WQot9kSaYHivPzK+bg4CLQ36q3LuNDOunRxUqE7T5HXrIAIrwuKWNu14bgaro5rrfLtZj3O9tgA+hBgB6fh1LpUq3Wc+xRo9u0V7j67R0EACYAfMHinQ8VzSuhX3x+o6jXQbuv46zsbf8A6b+pztY/iX0K6FnRRy5sY0CXMk2H0iSZpB9IgxYfjyjJiNsSZ5mqsd4cyTOjUOsWY5nQrGFUQzXEuaVQxgtwjIiJoU5azVBmG1Hh/aHjluHZAXUkV7tB30BBP8o63rW8GWjEb4t+5y43BTWFNdVdgJNpVmVdACBtXqSf6Ty2mojdNq2WMH1/dtzt0Gnrno6VLkvRfTHb+dAg8j/qXZlgHzbKeUv56a6TrV0bZB9ZZPH6jcfFN8XitxX0PQcPoqWhBj/qSNydSdQevn1npqIwUEq+3ofOr52Stbt+96nkuL5HOyQEOiatQj/zsYH1PYfgZw9VKOr1Spz0R7LbIW7bt8tXx+KeUn7e/wCv6+wTlWU1qK3AKgdKwpchfXQdvxnUut09UVCzGPY4mno1V8nOpNvu2jsnsLAHB9R0Q5N7Kf4A2mvX8JwJ45Pj2O9DPFcu586cYyxbffavRbr7bVB77XcsAfzm6DUdP1fuWPrzwvp7hjbe3utOn/rWc8AnJ4pRX+supr0Oh32InX06mACW7x/wxBqc7EOnX4bVsP2C66wA8d4p9s+OtDjhq2ZNxUhbCjJTX/Gdw1bT00kOUU8NjYUWzi5Qi2l17HJ8KjRR1La/EWPUsT1LE/XWelprUIKMTzt1jlJtm+O7tu0YIUcpoFDaaepPfp1+84Ou3e6i5wSWEeu2Twtp9x0yulY084aNDeS4T3izcSR8AUDUdwSB3+kyS3XWuHPsjpV+GNlV60/mOU36Jrp9ejwP/D95bGV7WBI3bnOgGikjUn7T1Oksc6Izmz5fuNKq1U6oLs8IP4Zxem1ylb6uOu0goWHquvzD8JNWqqtbUJZFanb9TpkpWwaT9x9jrGSM8RtiLM8zVWh3hiY7GdCpDjGEyzOhWMKohmqJe0ohrBrRGREyQuykmiDMdiEXEccMrKw1V1KsPVSNCJrg89Dn2Jp5Rzq3wIKxpTkWKg+RHRLNo9Nw01mOWz0WPOWdzT+Mdw0tarjhpe6EHFcG3GsrW167VuLKpVSjAqAeoJIPecvcNrWmhzi8nrvDvi63cdT9ntgl80F8CVn4e1aHbZWLKFPmCNdv8iJ6XQ2O3SLj3xg+abxp1pNynCa6KX5Hmm64qlFIallJTT4g6H4gR6955KuUqNXmXufWtTCrX7IlSuyXRdeq7hAYF3uYFK+WEG7oxA1JOnlNO7auGotSq64MXhTbLdBp7L9V8MWuz74Ow+zO7keFjZ1GynKsH46vp/SPPLHDlpdcbpVUf0XVtfjII76ad5aW1Xf6vLp3wdGrxHp4U/Z1SuWOLl+WT6c9n+Ru4RiO5A/slZY9gAF7/kJU5x8v2sMnmuKy9ll1jm4kDq7ltT16nQwq0l9tnKL+E3S3DQ1aTyp1/wBXr8X9zbHpDFPhU83Xlg9Kwq+bafMT6S7nPWXOqt8UvxJjXTtukhqr6/MlPqk/urHv7v5BmTjbWrBffZzBrWPhQV9QfgHYfUy2t0VGloeH8f5kbTu2t3HX1qUf6af3UsRX8QVwRPnr78l9qnv8B6r9+4nT2m93ULPdHB8Q6RaPWSri+noTLo5d511FeUumo6aWqPXyJH+k5m+6ZqSuSPReCdwTlPRzfSS9/wBP57GcDCe6qtazWj4julmoPXUDa+g9RNUalr9LCMXhLucOepnsO52Sa5S9M9vUo4jS9H6GzW6uusWUIBtVzr8RYftEHSZtzVtShTyxD3Oj4Zlpb5XaqVfO1dVHv+30/MbcHysWp1e17LbiQos5TpVXu6aLqOg+p1mjQ/YtPiMJZkznb5LetxzbfW4wXpjCR0ChJ2ZM8jBDXESZps2VodYiTJNnQqQ2xxMsmboIOriWaYl5lBrKbBLpipICvSOizPOIqy6pphIw2wPC+IfFNNF7Usl9lqBSwRPhAYaj4iRrJs11VLxNltLsur1qbohyweH8S8aGS1R5fISl2fda6hyCuhAUfbz8pzNw3CvU1+XBNnrfD3h3U7bqY6rUyjFezaTGfg9CarSVZVbILISCu5dijUa+WoM7G0QlDTqMlhnkfFl9Wo3KdlUlJP1Qp8R4dmPZbfWhspsUO+hHwWjoSR32np1Ew7ttsrZ+bHt6nb8KeJo6GqWns6t/dXz+v87I95wL2U05FSWZecMmpgr7MYolDDvpvOrEfl9pz69PXX1S6nS1m8avVpxsl8Pslhf5/M9N47ysXC4Jdj45qQcg4+PQrhnLP8KgAnce8clnojltpLLOP5ONy6Dr/wBOkgny6LpPTyXCtr2X7Hlq7Odq+b/c7f4MxjXwChT0IwNT3PVkJ8/xnmD1R86eG6da3A/dV/uyn/idTbJcoTXszBvEFVZX84pmKkX3egnfv+WvZ85Zh1AnnKZXLUyVPdn0LVV6F7TTPWZ4pdMfp+QVZhNXU7svIRV12g7rnbyDP5fbrOtDapRTu1Tzj0PK3+J4vGl2yvy0+jf+5lnCsnlFxayLVXWrEKoB5rknaNOrHQGatt1vKEpTxGKOZ4g2j7NfCmtudkll/uHcedHxl5Z3PYwbHK9dWU6lvoAD1/Gatytp+zNyfR9jm7Dp9XPcIxoXxJ9fl9TPA0JzCU6ryiMgj5QwI5ev1+bpOT4f8zMunwnqv/IX2bnXxa8z1X8/nYa8e4M9xqakotlTMDu12mtwNe3fqBOxuGi+1QUTx+w7xLa73clnp29zz3iThz0EI1nM59LuvwhAtlZBIX7ETgazQQ0bhKHue52nxBqN4jqKb8YcXhfTr/k6jwtuZWj/AN5Wr/5lB/rPSOeUmfN1XiTXsPMWqZ5s11xHGKkyzZvriMqVmaTNkEFoItj0XSgwrYSUVaB7UjExMkAZFUfGRlsgeK8S+Cacq/nO99VhrFTcsqAyqdRrqp0PU9YWaeu5pzQzS7lqtEpKiWM9wTF8JY1H6upS3bmPrbYf8Tf0mymquv7sUcvV6rUXvNs2/wC5bfRNsZHLlACtx/X7j6RmRXHAmPh2gAhawobqyqXRD+Kg6RP2Wh/7UaVr9SunNi+zhtdd9VWNTjrkZJZansZaa12AElnPXzHQdTE3zq0yTjBZZr0kL9a2p2PC7nQOC+zbH+bid65j6gilW5GKunX5VbV/8RI+k5V2qst+8+nsd2jR00/dXX3fc9f4g8QYuNjvzb8er9E61oXQFiEOiKuvX8BM5qOC+HOEiuhTo2+2tS+78DoNPLTUz0OjojVXlLq+rPL7hrbLrcSeVHovoJcbh1xqRDTkK9R1BG2sajUfMx08552G36yNznWsfU99Z4g2i3b4abUNvj6RDE8P3MQSigg662XPYAR57R0M1PbNbZ0ss6HLj4j2bTNT0+l+Jdm2/wDJfkeGrFr5ikWZKO1mgBCupAGwA+YA6GaLNpS03lxfVfmc6jxTZ/7P7ZNdH3T9P+gThHCje5NAelR0d3DAIW6staH9o+fkJztJt1+o+G54jE9FuniLb9BJ27fHNs11fov5+Hse44fw9akCVjRR69WJ8yx8zPUV1xrioxWEj5nffZfY7LHmT9RBxjxHbXkWUVqiFNoVtrW2vuGvwIP/ALOVrdwurs8uqGWek2fZNJqaXqNVdwiu69X37fga0+GszLbdfur+EqLLyC6qw67KU6L99Jiek1WoalfLC9jsx3jatuhKG31OUmmucn7nTOG4QStEXtWioPwUAf0nWbwsHkox5PI5xqZnlI2VwGlFczSZthEOrWJbNEUXqJQaiyVLmCIEFbLLJlGga2uMTFSiA30R0ZGWcBdfjTRGZknWLr8WPjMyzqAbcWOUzPKsEsxoxTEuADncLS1dtqLYvowDCTJRmsSWQg51vMG0/kK28KYv9xV+R/5i/s1P/FDvtup/5s2x/D1FZ1rpqVvXaCfzMvCmqPWMULnqbprEpt/3DPdo7JnwT3eGQNhjwyRgsWiRkMFq0SORKiX10SrkMUC6nh6b9+xeYRt5mg36em7vEtrOfU0RUscc9PYZ0Y0VKY+FYyx6JnlI1wrGNFMRKRrhAOqSJbNMYhKLFsckbgSpc3kEkgBqRJIZWyyUyjRRZXGJipRBbaIxSEyrArcaOUzPKoEtxI1TM8qgSzE+karBEqQZ8SXVgp1FD4kurBbqKziS3Mo6jQ4v0k8yvlmPdZPMPLIMWHMPLNxiyvMlVlqYsq5l1UE14so5jY1BdOLFSmaI1B1ONEymaYVh1NETKRpjALrrimx8YhCLFtjUiwCVLpGwkFjMAJACQAwRJIwaFZOSrRU1csmUcSl6ZdSFuBQ+PLqYp1g740upinUUviy6mLdRS2JLqwW6ipsOW8wo6TQ4knzCrpNfc5PmEeST3SHmB5JsuJI8wlVFqYkq7C6qL68WUcxqqCa8eLcx0awlKYtyHRgEJXFtjVEuVZXIxI3AlS2DYCQWMwAkAJACQAkAMEQAwRJyRg1KyclWjQ1yclXEraqW5FXE0amTyKOBWaJbkVcDQ0SeZV1mpx5PMjyzBx5PMjyzHu8OZHlmRjyOZKrLFokci/lli0yrkWUCxapVyLqJaqSuS6ibhZGSyRsBILYMyCTMAJACQAkAJACQAkAJADBgBiSQamSVMGBBrJIMESSDQiSQYgQZkgQSANgIFjcSpKNpBZGRIJMwJRtIJJACQAkA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TW" altLang="en-US"/>
          </a:p>
        </p:txBody>
      </p:sp>
      <p:sp>
        <p:nvSpPr>
          <p:cNvPr id="1028" name="AutoShape 4" descr="data:image/jpeg;base64,/9j/4AAQSkZJRgABAQAAAQABAAD/2wCEAAkGBxQSDxUUDxQQDxAPEBQPDxAUFRQPDxUPFBQWFhQUFBQYHCggGBomHBUUITEhJSkrLi8uFx8zODMsNygtLisBCgoKDg0OGhAQGiwkHyUsLCwvLCwsLCwsLjAsLCwsMCwtLSwsLCwtLCwsLCwsLCwsLCwsLCwsLCwsLCwsLCwsLP/AABEIAKoAyAMBEQACEQEDEQH/xAAcAAACAgMBAQAAAAAAAAAAAAAEBQADAQIHBgj/xAA9EAACAgECBAMGAgcHBQEAAAABAgADBBESBRMhMQZBUQcUIjJhgXGRIzNCUmKhwSRTgpKxstFDY3OT4SX/xAAbAQACAwEBAQAAAAAAAAAAAAAAAwECBAUGB//EADURAAICAQMCBAMHAwQDAAAAAAABAgMRBAUSITEGE0FRImFxFDKRobHB8COB0TNCUuEHFWL/2gAMAwEAAhEDEQA/AO4wAkAJACQAkAJACQAxrADBaTgjJjdDBGTG6TgjJjdDAZJuhgMk3QwGTO6GAyZ3SME5M7oYJyZ1kEmYASAEgBIASAEgBIASAEgBIASAEgBgmAGCZJGTQtJwVbNC8nBVyNDZLcSjkaG2TxI5GvOk8SOZOdDiRzJzocSeZsLZHEnmbiyRxJ5GwskYLKRuGlcFsm4aRgtk2BkE5MwJJACQAkAJACQAkAJACQAwTADQtLYKNlT2SyRRyKXul1EW5lD3y6gKdh5zxv4kfCw2vqRbmSyteWxYbg7BToV8+vSElxWQg+cuIfgcWS+lLajrXcgsQ9jtI8/rGRjlZEynxeGWnJluBTzSe9SeAeaZGTI4B5psMmRwLKwtXIlXAurC5L5RxGKZcl0o4jFMuWyVaGKRaryrRdM3BlcFsm2sgsZgBIASAEgBIASAGpMkhlbtLJFGyiyyXURUpAtt8YoiZTA7cmNUDPKwEsyo1QEStPO+Nbt3D8jXulRsQ+YsQhkYfUEAwtrzB5Ci9q2LXfJzCnxJkpWq035FVbhjWdg5Rs03sFdl69TroJw436qmtNrp7s99Zt+za3UtVTfNpvC+7nH7/I6X4Z4m1uFRZY293pVnf1bzPSehqjygmfOr5cbJRXuMvepfgK802GVDgSrSxcqVcC6tLkypVwLq0IryotwHKwKryItwHRsCqr4pxHRmFV2xbiPjIIR5RoYmWAyoxM3EqWMwAkAJACQAwTAgqdpdIo2DW2xiiJlIBvvjoxM07Bffkx8YGSdgvvyo+MDLO0VcU4zXQm+5xWm4LuOump7dpeXGCzIXHnZLjBZYHdxykUm7m1tSo1Lhgw09Onn9JblBR5Z6FONjnww8+wqyrquJYZFZ7n9GSNHquX5dR+yf6GLcK9TU8dmPjZft+qUnlSi8m3hMPVhVV2qUdFKlemo+I6dozT1uNaUl1E6y2M7pSi+jCauKWXXGnBpszLkOlhU7KKz/ANy49AfoNTE3auut4XVmjTaC25cn0Xz/AMDDJ4VxSpN74mPco6slF5a7T+FWUBj9NZmW4desfzNr2jp8M+vzQNwvjCX176iSNdrKejq47qw8iJ0K5Rsjyicm2E6pcJrqMEyZLgVUwivJlHAYrAynJinAdGwOpyYqUDTCwPpviJRNMJhtVsS4mmMwpHi2hyZcplGMTNhILGYASAGDACt2lkijYNbZGRQmUhfkXR8YmSyYryciaYQMVlgrvyZpjAxTsALciOUTPKYs4nSl1bV2jcjjQjsfoQfIjvJlVGcXGXYiu+dc1ODw0c/XgD+9ckqBt1cZZTUGodtB23+X21nn1tM/PcHJ8O57x+K6loY2qqLvTxnp+OPf5jTA4XfjZO+tkuqt0S4fq3K/suR2JGp7es6Wm0M9LP8ApvMX6Hn9y3iO5x5Xx42Jd16/UL4vxaxsew4yXMDaMQZIXShb3IXQP5ka+Ql9RrYRUox7mXR7bZKUZzXw9zu/AODVYWKlGOuldK6D1Zv2mPqxPWcQ9Kcj494jyG4kba3sxmrehhgWXI2rUcwWCxa2YKCLPzAJ7TbTpPMjnkk/Q5+o1/lTxxbS7v8AwBZ3FEfPTIpCIOIVsuSlZZ6Rl1dVZLCqhyyN1IHkZfQTcbHD3/YTutanSrPVfoxol87ODzmQiu+VcSykFVZEo4l1MOoyImUB8bBlj5ERKBqhYMse6Z5RNkJjCmyIkjXGQXW0W0PTLQZRjEzeQSSAGjGSiGUWtGRQmTF+RbHRiZbJCnKvmqETBbYJ8m+a4RMFlgtvuj4xMspAVlsYkKbBrLZbAIGe+BZI14Nw/I4ja1WFolVZ25GawJrrJ/ZqH7dn+nnOZq9co/BX39zt6HbOeJ29vRe/1+Q39qWTh8M4TVw6gsb0au6lRoXBrcPzbj5bj9z5dpx4wcnhI9CdU4BxevLxasikgpcgcddSCR1U/UHUfaVAWeI/B1GXyyQKWqv57PWqq9gKsjozaa6MrEE95KbXVENKSwzwPtPNNFnDcKkhRiLZbozastSoK61JPctqf8s1aFZuXyMW4vGnksdxMl09CeWaCarpGCgXXbKtBkMpulHEvGQxx74mUTRCY0xrpmlE21zG2PbM0om2uYwqeIaNcWFIYpjkywGVGEMAK3MshcmBXvHRRnmxVl2zVCJhtmJMu6a4ROdbMUZFs1RRhnIAtsjUhLYJbZLYBIDttkDIxFmVrbbTjq4p97vWg3E6BFPc6/vEdBMWuulXX8Pr0OrtumjZbmXZdcHdcnhlmLw/k8JSiuytNlAs1FYPmzaDUnz69zPPnpjjY9i/Er7Hsy8jHFtjFncs9zMfUnQflNENQ61iKQHQfZr4Av4W778w3U2L1x1TbXzOnx6knQ6eneIlLk8gdAkAIuK+D8LJNrX49T2ZC7bLdo5vbQEMexHlADhHD99W+m4624tr47n1NZ0DfcaGeh0VvmVLPddDzOvoULnjs+ozqtms57QbTbAUwyq2VaIyH0WxckNjIaYt0zziaq5jjFtmWcTfXIa47zNJG6uQfW0Q0aosuUyjGIyxgiWUWtLxFSYuynj4IyWMS5lk2Vo5tshHlWTZBHOskK73mhIyyYFa8uVQFdZAZFC++2QzTCIszgtilXG5T3EVZCM48ZdjZTyhJSj3HnBPaNxDEUJvrzalGireCLQB5C1e/wBwZyrNua+4/wATs16zP3l+B6jD9tygf2rDtrA+ZqrEuUD10YKZlnpLYLLRojfCXQ6zj3K6K6HVHUOp9VYag/kZmHGzuACWIAUEknoAB3JgBXh5SW1rZUy2V2KHrdeqspGoIgB8/eMU5fGc4aj4ra7NB003Vj/idjbH8Mvqcjc45lF/IEXKVdNzKu47V1IGregnScoruzjuuTzhDKmyWM0kF4mQrDVGVxqRqpDDUdxqJCaksplJwlF4ksDGl5DRCYxxrImSHwkOMSyZZo31SHWK8yTR0K5DOlpmkjbBhSGLY5GWkIlgtxjYiZsV5bTTBGG1iLNeba0cy1iTJaa4o582LbmjkZ2BXNJLJC+95DNEELb7JVmuERddZKNmyEQK2yUbNMYgt7/Cfqp/0i5/df0Hxj1R9Q+z2zdwnDPfXFr/ANuk88dAeZSbq2Gmu5GGnrqD0gB5X2S2buCYnnpVt9ezEQA5H7TAw41l7CoZloIJGo+Q+U6e38uM+Pfp+5z9ao5jy7df2PKZPDnKMxbnMepBXRtB+4fIjyEjVbfOf9RTbkvwHaHdq6E6ZVR4S7v1/Esw1tzCFezXHQDmFAU3nyUk929fSGmndrOlnSK7/MTuFGl25p0yU5Pqv/n+fxntMGtUUKgCKvQAdBOzGKisRXQ8tZKU5cpPLGVLSWKGGO8VJDYsb4jzNNGytjzDeY5o6VTG1DTLJG+DDUMUzQjZ5CJYJeY2IiYnzGmqs59rEWa021nMtYlyTNcTBMXXGMQoBvMkZEW5DSrNUEI8+9uYiJtHMDHcQW026dANfrOXuWtlpYpxWcnpdh2qO43+U5cQBLWIIfTejFW07fQ/lpGaPUefUphrdG9JqJUv0ZRa0e2Uigd3lJPCbHJHePAObxOvhOOtGDQUqpBVrsgpZavU/DWqHbr003H7Tz5rG2B7VcK2lGQZL2umrUV0W3WI47oSi6a6wAN9leBZRwmlb0eq1zZa9bAoymx2bbtPVR17QA5F7Sr93GckjTRTXX9dy1jX/cJ1tuzxl9Tn63ujyuRmvWzFCpCIrlCPIkg6EdvKV1eunp7oxXVMfodqhrNNbY3hw6/Vf9Ho8YgdtAO/SddJeh5izL7jKhpYyyD6TBiw/HaLkXiN8RpnmjXWx5iNMczo1McYxmSaOhWw+oxDNUSx5CLMCyI2JnmJ8ya6zn2iHMm2s5domyZqiYpC+6NQsXZbhVJY6BRqT5ACQ2kssbXFyeF3PM3cVd/irq3U99ddLSPVV/pOHZvlUbeGOnue203hDW2aXz169UgXmcxhada6qdWUnozHTQ6jyE5u7bhG/FVayej8L7JPTZ12ofFRz0+nv8v1H3gDwLbxUXXramLUt3KIKF7CwQHUDUAdGEZpbJ6aHBHI3K6Gt1Mr8Yyenr9h1xPx5ten8NJ1/m00fbbfl+BjVMUbcW9iqVYN7pbfl5a1FqEULUm8dSNo1LEjy1ip6iyfRsuopHr8T2lYhx6hjrfk5JRV9xprZ8lWVRuDLpooHqekSWLsTxkzD+zcL4k3X4taUxRuP/lZdftrAC1uIcWu6U4mLgq3TmZF3PtX68qobSfpvgBwHOe5sq85WhyfeLBkEAAc1TtOgHl0Gk7Whx5XQ5uqzz6lFmOxZ9FDLZWEPxBWBGvr+My7hoLdRZGcMdPc6Wz7vRoqrarotqax09A/haZKkBzUUHTz37R9R5zoULUrCm1g85qnpW261L5dj0dE2nKkH0mDFDDHMpIlDXEMzzNVY8wzMczo1DrGMyTOhWMKohmuJa8qi7A8iNiZ5ifNE11mC1CHN/L+U2wZy7UeS4n4gxqyQbVdh3Sv9M35LrLT1dNf3pIKdt1epeKq5P8AsJ7/ABKhH6Oq9z9VFY/NjM0960sV3ydajwdu1r/0sfXoWYuUL6VsUaLYuu09dPIgzpVWKyCkvU4FlTpscH6HnOJY3u7qaegtcIaT8pPcsv7ug+04G8aChQ81dGe78Jb3rY3x00fiT9GC5uWtoNanQ7um7pXZtPxKG/lODTVKlxunHMT3O46+ncIW6KixRn269n8kzt3sJX/8t202tZmXM49DqBp+QE6s7PMk5+/U8CqnUvLl3j0f9hjxv2p8NxbGre42WVsUdakazay9CCe3Q/WQot9kSaYHivPzK+bg4CLQ36q3LuNDOunRxUqE7T5HXrIAIrwuKWNu14bgaro5rrfLtZj3O9tgA+hBgB6fh1LpUq3Wc+xRo9u0V7j67R0EACYAfMHinQ8VzSuhX3x+o6jXQbuv46zsbf8A6b+pztY/iX0K6FnRRy5sY0CXMk2H0iSZpB9IgxYfjyjJiNsSZ5mqsd4cyTOjUOsWY5nQrGFUQzXEuaVQxgtwjIiJoU5azVBmG1Hh/aHjluHZAXUkV7tB30BBP8o63rW8GWjEb4t+5y43BTWFNdVdgJNpVmVdACBtXqSf6Ty2mojdNq2WMH1/dtzt0Gnrno6VLkvRfTHb+dAg8j/qXZlgHzbKeUv56a6TrV0bZB9ZZPH6jcfFN8XitxX0PQcPoqWhBj/qSNydSdQevn1npqIwUEq+3ofOr52Stbt+96nkuL5HOyQEOiatQj/zsYH1PYfgZw9VKOr1Spz0R7LbIW7bt8tXx+KeUn7e/wCv6+wTlWU1qK3AKgdKwpchfXQdvxnUut09UVCzGPY4mno1V8nOpNvu2jsnsLAHB9R0Q5N7Kf4A2mvX8JwJ45Pj2O9DPFcu586cYyxbffavRbr7bVB77XcsAfzm6DUdP1fuWPrzwvp7hjbe3utOn/rWc8AnJ4pRX+supr0Oh32InX06mACW7x/wxBqc7EOnX4bVsP2C66wA8d4p9s+OtDjhq2ZNxUhbCjJTX/Gdw1bT00kOUU8NjYUWzi5Qi2l17HJ8KjRR1La/EWPUsT1LE/XWelprUIKMTzt1jlJtm+O7tu0YIUcpoFDaaepPfp1+84Ou3e6i5wSWEeu2Twtp9x0yulY084aNDeS4T3izcSR8AUDUdwSB3+kyS3XWuHPsjpV+GNlV60/mOU36Jrp9ejwP/D95bGV7WBI3bnOgGikjUn7T1Oksc6Izmz5fuNKq1U6oLs8IP4Zxem1ylb6uOu0goWHquvzD8JNWqqtbUJZFanb9TpkpWwaT9x9jrGSM8RtiLM8zVWh3hiY7GdCpDjGEyzOhWMKohmqJe0ohrBrRGREyQuykmiDMdiEXEccMrKw1V1KsPVSNCJrg89Dn2Jp5Rzq3wIKxpTkWKg+RHRLNo9Nw01mOWz0WPOWdzT+Mdw0tarjhpe6EHFcG3GsrW167VuLKpVSjAqAeoJIPecvcNrWmhzi8nrvDvi63cdT9ntgl80F8CVn4e1aHbZWLKFPmCNdv8iJ6XQ2O3SLj3xg+abxp1pNynCa6KX5Hmm64qlFIallJTT4g6H4gR6955KuUqNXmXufWtTCrX7IlSuyXRdeq7hAYF3uYFK+WEG7oxA1JOnlNO7auGotSq64MXhTbLdBp7L9V8MWuz74Ow+zO7keFjZ1GynKsH46vp/SPPLHDlpdcbpVUf0XVtfjII76ad5aW1Xf6vLp3wdGrxHp4U/Z1SuWOLl+WT6c9n+Ru4RiO5A/slZY9gAF7/kJU5x8v2sMnmuKy9ll1jm4kDq7ltT16nQwq0l9tnKL+E3S3DQ1aTyp1/wBXr8X9zbHpDFPhU83Xlg9Kwq+bafMT6S7nPWXOqt8UvxJjXTtukhqr6/MlPqk/urHv7v5BmTjbWrBffZzBrWPhQV9QfgHYfUy2t0VGloeH8f5kbTu2t3HX1qUf6af3UsRX8QVwRPnr78l9qnv8B6r9+4nT2m93ULPdHB8Q6RaPWSri+noTLo5d511FeUumo6aWqPXyJH+k5m+6ZqSuSPReCdwTlPRzfSS9/wBP57GcDCe6qtazWj4julmoPXUDa+g9RNUalr9LCMXhLucOepnsO52Sa5S9M9vUo4jS9H6GzW6uusWUIBtVzr8RYftEHSZtzVtShTyxD3Oj4Zlpb5XaqVfO1dVHv+30/MbcHysWp1e17LbiQos5TpVXu6aLqOg+p1mjQ/YtPiMJZkznb5LetxzbfW4wXpjCR0ChJ2ZM8jBDXESZps2VodYiTJNnQqQ2xxMsmboIOriWaYl5lBrKbBLpipICvSOizPOIqy6pphIw2wPC+IfFNNF7Usl9lqBSwRPhAYaj4iRrJs11VLxNltLsur1qbohyweH8S8aGS1R5fISl2fda6hyCuhAUfbz8pzNw3CvU1+XBNnrfD3h3U7bqY6rUyjFezaTGfg9CarSVZVbILISCu5dijUa+WoM7G0QlDTqMlhnkfFl9Wo3KdlUlJP1Qp8R4dmPZbfWhspsUO+hHwWjoSR32np1Ew7ttsrZ+bHt6nb8KeJo6GqWns6t/dXz+v87I95wL2U05FSWZecMmpgr7MYolDDvpvOrEfl9pz69PXX1S6nS1m8avVpxsl8Pslhf5/M9N47ysXC4Jdj45qQcg4+PQrhnLP8KgAnce8clnojltpLLOP5ONy6Dr/wBOkgny6LpPTyXCtr2X7Hlq7Odq+b/c7f4MxjXwChT0IwNT3PVkJ8/xnmD1R86eG6da3A/dV/uyn/idTbJcoTXszBvEFVZX84pmKkX3egnfv+WvZ85Zh1AnnKZXLUyVPdn0LVV6F7TTPWZ4pdMfp+QVZhNXU7svIRV12g7rnbyDP5fbrOtDapRTu1Tzj0PK3+J4vGl2yvy0+jf+5lnCsnlFxayLVXWrEKoB5rknaNOrHQGatt1vKEpTxGKOZ4g2j7NfCmtudkll/uHcedHxl5Z3PYwbHK9dWU6lvoAD1/Gatytp+zNyfR9jm7Dp9XPcIxoXxJ9fl9TPA0JzCU6ryiMgj5QwI5ev1+bpOT4f8zMunwnqv/IX2bnXxa8z1X8/nYa8e4M9xqakotlTMDu12mtwNe3fqBOxuGi+1QUTx+w7xLa73clnp29zz3iThz0EI1nM59LuvwhAtlZBIX7ETgazQQ0bhKHue52nxBqN4jqKb8YcXhfTr/k6jwtuZWj/AN5Wr/5lB/rPSOeUmfN1XiTXsPMWqZ5s11xHGKkyzZvriMqVmaTNkEFoItj0XSgwrYSUVaB7UjExMkAZFUfGRlsgeK8S+Cacq/nO99VhrFTcsqAyqdRrqp0PU9YWaeu5pzQzS7lqtEpKiWM9wTF8JY1H6upS3bmPrbYf8Tf0mymquv7sUcvV6rUXvNs2/wC5bfRNsZHLlACtx/X7j6RmRXHAmPh2gAhawobqyqXRD+Kg6RP2Wh/7UaVr9SunNi+zhtdd9VWNTjrkZJZansZaa12AElnPXzHQdTE3zq0yTjBZZr0kL9a2p2PC7nQOC+zbH+bid65j6gilW5GKunX5VbV/8RI+k5V2qst+8+nsd2jR00/dXX3fc9f4g8QYuNjvzb8er9E61oXQFiEOiKuvX8BM5qOC+HOEiuhTo2+2tS+78DoNPLTUz0OjojVXlLq+rPL7hrbLrcSeVHovoJcbh1xqRDTkK9R1BG2sajUfMx08552G36yNznWsfU99Z4g2i3b4abUNvj6RDE8P3MQSigg662XPYAR57R0M1PbNbZ0ss6HLj4j2bTNT0+l+Jdm2/wDJfkeGrFr5ikWZKO1mgBCupAGwA+YA6GaLNpS03lxfVfmc6jxTZ/7P7ZNdH3T9P+gThHCje5NAelR0d3DAIW6staH9o+fkJztJt1+o+G54jE9FuniLb9BJ27fHNs11fov5+Hse44fw9akCVjRR69WJ8yx8zPUV1xrioxWEj5nffZfY7LHmT9RBxjxHbXkWUVqiFNoVtrW2vuGvwIP/ALOVrdwurs8uqGWek2fZNJqaXqNVdwiu69X37fga0+GszLbdfur+EqLLyC6qw67KU6L99Jiek1WoalfLC9jsx3jatuhKG31OUmmucn7nTOG4QStEXtWioPwUAf0nWbwsHkox5PI5xqZnlI2VwGlFczSZthEOrWJbNEUXqJQaiyVLmCIEFbLLJlGga2uMTFSiA30R0ZGWcBdfjTRGZknWLr8WPjMyzqAbcWOUzPKsEsxoxTEuADncLS1dtqLYvowDCTJRmsSWQg51vMG0/kK28KYv9xV+R/5i/s1P/FDvtup/5s2x/D1FZ1rpqVvXaCfzMvCmqPWMULnqbprEpt/3DPdo7JnwT3eGQNhjwyRgsWiRkMFq0SORKiX10SrkMUC6nh6b9+xeYRt5mg36em7vEtrOfU0RUscc9PYZ0Y0VKY+FYyx6JnlI1wrGNFMRKRrhAOqSJbNMYhKLFsckbgSpc3kEkgBqRJIZWyyUyjRRZXGJipRBbaIxSEyrArcaOUzPKoEtxI1TM8qgSzE+karBEqQZ8SXVgp1FD4kurBbqKziS3Mo6jQ4v0k8yvlmPdZPMPLIMWHMPLNxiyvMlVlqYsq5l1UE14so5jY1BdOLFSmaI1B1ONEymaYVh1NETKRpjALrrimx8YhCLFtjUiwCVLpGwkFjMAJACQAwRJIwaFZOSrRU1csmUcSl6ZdSFuBQ+PLqYp1g740upinUUviy6mLdRS2JLqwW6ipsOW8wo6TQ4knzCrpNfc5PmEeST3SHmB5JsuJI8wlVFqYkq7C6qL68WUcxqqCa8eLcx0awlKYtyHRgEJXFtjVEuVZXIxI3AlS2DYCQWMwAkAJACQAkAMEQAwRJyRg1KyclWjQ1yclXEraqW5FXE0amTyKOBWaJbkVcDQ0SeZV1mpx5PMjyzBx5PMjyzHu8OZHlmRjyOZKrLFokci/lli0yrkWUCxapVyLqJaqSuS6ibhZGSyRsBILYMyCTMAJACQAkAJACQAkAJADBgBiSQamSVMGBBrJIMESSDQiSQYgQZkgQSANgIFjcSpKNpBZGRIJMwJRtIJJACQAkA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TW" altLang="en-US"/>
          </a:p>
        </p:txBody>
      </p:sp>
      <p:grpSp>
        <p:nvGrpSpPr>
          <p:cNvPr id="9" name="群組 8"/>
          <p:cNvGrpSpPr/>
          <p:nvPr/>
        </p:nvGrpSpPr>
        <p:grpSpPr>
          <a:xfrm>
            <a:off x="1071538" y="3429000"/>
            <a:ext cx="6715172" cy="2577484"/>
            <a:chOff x="1071538" y="3429000"/>
            <a:chExt cx="6715172" cy="2577484"/>
          </a:xfrm>
        </p:grpSpPr>
        <p:pic>
          <p:nvPicPr>
            <p:cNvPr id="7" name="圖片 6" descr="004.jpg"/>
            <p:cNvPicPr>
              <a:picLocks noChangeAspect="1"/>
            </p:cNvPicPr>
            <p:nvPr/>
          </p:nvPicPr>
          <p:blipFill>
            <a:blip r:embed="rId2"/>
            <a:stretch>
              <a:fillRect/>
            </a:stretch>
          </p:blipFill>
          <p:spPr>
            <a:xfrm>
              <a:off x="4929190" y="3571876"/>
              <a:ext cx="2857520" cy="2434608"/>
            </a:xfrm>
            <a:prstGeom prst="rect">
              <a:avLst/>
            </a:prstGeom>
          </p:spPr>
        </p:pic>
        <p:sp>
          <p:nvSpPr>
            <p:cNvPr id="8" name="文字方塊 7"/>
            <p:cNvSpPr txBox="1"/>
            <p:nvPr/>
          </p:nvSpPr>
          <p:spPr>
            <a:xfrm>
              <a:off x="1071538" y="3429000"/>
              <a:ext cx="4714908" cy="461665"/>
            </a:xfrm>
            <a:prstGeom prst="rect">
              <a:avLst/>
            </a:prstGeom>
            <a:noFill/>
          </p:spPr>
          <p:txBody>
            <a:bodyPr wrap="square" rtlCol="0">
              <a:spAutoFit/>
            </a:bodyPr>
            <a:lstStyle/>
            <a:p>
              <a:r>
                <a:rPr lang="zh-TW" altLang="en-US" sz="2400" dirty="0" smtClean="0"/>
                <a:t>身體承受的負載或作業需求</a:t>
              </a:r>
            </a:p>
          </p:txBody>
        </p:sp>
      </p:grpSp>
      <p:sp>
        <p:nvSpPr>
          <p:cNvPr id="10" name="矩形 9"/>
          <p:cNvSpPr/>
          <p:nvPr/>
        </p:nvSpPr>
        <p:spPr>
          <a:xfrm>
            <a:off x="714348" y="3286124"/>
            <a:ext cx="7786742" cy="30003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zh-TW" altLang="en-US" dirty="0" smtClean="0"/>
              <a:t>壓力反應分為三階段</a:t>
            </a:r>
            <a:endParaRPr lang="en-US" altLang="zh-TW" dirty="0" smtClean="0"/>
          </a:p>
          <a:p>
            <a:pPr marL="342900" indent="-342900">
              <a:buAutoNum type="ea1ChtPlain"/>
            </a:pPr>
            <a:r>
              <a:rPr lang="zh-TW" altLang="en-US" dirty="0" smtClean="0"/>
              <a:t>威脅被查覺時的警覺反應</a:t>
            </a:r>
            <a:endParaRPr lang="en-US" altLang="zh-TW" dirty="0" smtClean="0"/>
          </a:p>
          <a:p>
            <a:pPr marL="342900" indent="-342900">
              <a:buAutoNum type="ea1ChtPlain"/>
            </a:pPr>
            <a:r>
              <a:rPr lang="zh-TW" altLang="en-US" dirty="0" smtClean="0"/>
              <a:t>抗拒反應</a:t>
            </a:r>
            <a:endParaRPr lang="en-US" altLang="zh-TW" dirty="0" smtClean="0"/>
          </a:p>
          <a:p>
            <a:pPr marL="342900" indent="-342900">
              <a:buAutoNum type="ea1ChtPlain"/>
            </a:pPr>
            <a:r>
              <a:rPr lang="zh-TW" altLang="en-US" dirty="0" smtClean="0"/>
              <a:t>衰竭或死亡</a:t>
            </a:r>
            <a:endParaRPr lang="en-US" altLang="zh-TW" dirty="0" smtClean="0"/>
          </a:p>
          <a:p>
            <a:pPr marL="342900" indent="-342900">
              <a:buAutoNum type="ea1ChtPlain"/>
            </a:pPr>
            <a:endParaRPr lang="en-US" altLang="zh-TW" dirty="0" smtClean="0"/>
          </a:p>
          <a:p>
            <a:pPr marL="342900" indent="-342900"/>
            <a:r>
              <a:rPr lang="zh-TW" altLang="en-US" dirty="0" smtClean="0"/>
              <a:t>內分泌標記 </a:t>
            </a:r>
            <a:r>
              <a:rPr lang="en-US" altLang="zh-TW" dirty="0" smtClean="0">
                <a:sym typeface="Wingdings" pitchFamily="2" charset="2"/>
              </a:rPr>
              <a:t> </a:t>
            </a:r>
            <a:r>
              <a:rPr lang="zh-TW" altLang="en-US" dirty="0" smtClean="0">
                <a:sym typeface="Wingdings" pitchFamily="2" charset="2"/>
              </a:rPr>
              <a:t>評估工作或生活壓力的水平</a:t>
            </a:r>
            <a:endParaRPr lang="zh-TW" altLang="en-US" dirty="0"/>
          </a:p>
        </p:txBody>
      </p:sp>
    </p:spTree>
    <p:extLst>
      <p:ext uri="{BB962C8B-B14F-4D97-AF65-F5344CB8AC3E}">
        <p14:creationId xmlns="" xmlns:p14="http://schemas.microsoft.com/office/powerpoint/2010/main" val="768394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strVal val="#ppt_w*0.70"/>
                                          </p:val>
                                        </p:tav>
                                        <p:tav tm="100000">
                                          <p:val>
                                            <p:strVal val="#ppt_w"/>
                                          </p:val>
                                        </p:tav>
                                      </p:tavLst>
                                    </p:anim>
                                    <p:anim calcmode="lin" valueType="num">
                                      <p:cBhvr>
                                        <p:cTn id="13" dur="1000" fill="hold"/>
                                        <p:tgtEl>
                                          <p:spTgt spid="10"/>
                                        </p:tgtEl>
                                        <p:attrNameLst>
                                          <p:attrName>ppt_h</p:attrName>
                                        </p:attrNameLst>
                                      </p:cBhvr>
                                      <p:tavLst>
                                        <p:tav tm="0">
                                          <p:val>
                                            <p:strVal val="#ppt_h"/>
                                          </p:val>
                                        </p:tav>
                                        <p:tav tm="100000">
                                          <p:val>
                                            <p:strVal val="#ppt_h"/>
                                          </p:val>
                                        </p:tav>
                                      </p:tavLst>
                                    </p:anim>
                                    <p:animEffect transition="in" filter="fade">
                                      <p:cBhvr>
                                        <p:cTn id="1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ata:image/jpeg;base64,/9j/4AAQSkZJRgABAQAAAQABAAD/2wCEAAkGBxQSDxUUDxQQDxAPEBQPDxAUFRQPDxUPFBQWFhQUFBQYHCggGBomHBUUITEhJSkrLi8uFx8zODMsNygtLisBCgoKDg0OGhAQGiwkHyUsLCwvLCwsLCwsLjAsLCwsMCwtLSwsLCwtLCwsLCwsLCwsLCwsLCwsLCwsLCwsLCwsLP/AABEIAKoAyAMBEQACEQEDEQH/xAAcAAACAgMBAQAAAAAAAAAAAAAEBQADAQIHBgj/xAA9EAACAgECBAMGAgcHBQEAAAABAgADBBESBRMhMQZBUQcUIjJhgXGRIzNCUmKhwSRTgpKxstFDY3OT4SX/xAAbAQACAwEBAQAAAAAAAAAAAAAAAwECBAUGB//EADURAAICAQMCBAMHAwQDAAAAAAABAgMRBAUSITEGE0FRImFxFDKRobHB8COB0TNCUuEHFWL/2gAMAwEAAhEDEQA/AO4wAkAJACQAkAJACQAxrADBaTgjJjdDBGTG6TgjJjdDAZJuhgMk3QwGTO6GAyZ3SME5M7oYJyZ1kEmYASAEgBIASAEgBIASAEgBIASAEgBgmAGCZJGTQtJwVbNC8nBVyNDZLcSjkaG2TxI5GvOk8SOZOdDiRzJzocSeZsLZHEnmbiyRxJ5GwskYLKRuGlcFsm4aRgtk2BkE5MwJJACQAkAJACQAkAJACQAwTADQtLYKNlT2SyRRyKXul1EW5lD3y6gKdh5zxv4kfCw2vqRbmSyteWxYbg7BToV8+vSElxWQg+cuIfgcWS+lLajrXcgsQ9jtI8/rGRjlZEynxeGWnJluBTzSe9SeAeaZGTI4B5psMmRwLKwtXIlXAurC5L5RxGKZcl0o4jFMuWyVaGKRaryrRdM3BlcFsm2sgsZgBIASAEgBIASAGpMkhlbtLJFGyiyyXURUpAtt8YoiZTA7cmNUDPKwEsyo1QEStPO+Nbt3D8jXulRsQ+YsQhkYfUEAwtrzB5Ci9q2LXfJzCnxJkpWq035FVbhjWdg5Rs03sFdl69TroJw436qmtNrp7s99Zt+za3UtVTfNpvC+7nH7/I6X4Z4m1uFRZY293pVnf1bzPSehqjygmfOr5cbJRXuMvepfgK802GVDgSrSxcqVcC6tLkypVwLq0IryotwHKwKryItwHRsCqr4pxHRmFV2xbiPjIIR5RoYmWAyoxM3EqWMwAkAJACQAwTAgqdpdIo2DW2xiiJlIBvvjoxM07Bffkx8YGSdgvvyo+MDLO0VcU4zXQm+5xWm4LuOump7dpeXGCzIXHnZLjBZYHdxykUm7m1tSo1Lhgw09Onn9JblBR5Z6FONjnww8+wqyrquJYZFZ7n9GSNHquX5dR+yf6GLcK9TU8dmPjZft+qUnlSi8m3hMPVhVV2qUdFKlemo+I6dozT1uNaUl1E6y2M7pSi+jCauKWXXGnBpszLkOlhU7KKz/ANy49AfoNTE3auut4XVmjTaC25cn0Xz/AMDDJ4VxSpN74mPco6slF5a7T+FWUBj9NZmW4desfzNr2jp8M+vzQNwvjCX176iSNdrKejq47qw8iJ0K5Rsjyicm2E6pcJrqMEyZLgVUwivJlHAYrAynJinAdGwOpyYqUDTCwPpviJRNMJhtVsS4mmMwpHi2hyZcplGMTNhILGYASAGDACt2lkijYNbZGRQmUhfkXR8YmSyYryciaYQMVlgrvyZpjAxTsALciOUTPKYs4nSl1bV2jcjjQjsfoQfIjvJlVGcXGXYiu+dc1ODw0c/XgD+9ckqBt1cZZTUGodtB23+X21nn1tM/PcHJ8O57x+K6loY2qqLvTxnp+OPf5jTA4XfjZO+tkuqt0S4fq3K/suR2JGp7es6Wm0M9LP8ApvMX6Hn9y3iO5x5Xx42Jd16/UL4vxaxsew4yXMDaMQZIXShb3IXQP5ka+Ql9RrYRUox7mXR7bZKUZzXw9zu/AODVYWKlGOuldK6D1Zv2mPqxPWcQ9Kcj494jyG4kba3sxmrehhgWXI2rUcwWCxa2YKCLPzAJ7TbTpPMjnkk/Q5+o1/lTxxbS7v8AwBZ3FEfPTIpCIOIVsuSlZZ6Rl1dVZLCqhyyN1IHkZfQTcbHD3/YTutanSrPVfoxol87ODzmQiu+VcSykFVZEo4l1MOoyImUB8bBlj5ERKBqhYMse6Z5RNkJjCmyIkjXGQXW0W0PTLQZRjEzeQSSAGjGSiGUWtGRQmTF+RbHRiZbJCnKvmqETBbYJ8m+a4RMFlgtvuj4xMspAVlsYkKbBrLZbAIGe+BZI14Nw/I4ja1WFolVZ25GawJrrJ/ZqH7dn+nnOZq9co/BX39zt6HbOeJ29vRe/1+Q39qWTh8M4TVw6gsb0au6lRoXBrcPzbj5bj9z5dpx4wcnhI9CdU4BxevLxasikgpcgcddSCR1U/UHUfaVAWeI/B1GXyyQKWqv57PWqq9gKsjozaa6MrEE95KbXVENKSwzwPtPNNFnDcKkhRiLZbozastSoK61JPctqf8s1aFZuXyMW4vGnksdxMl09CeWaCarpGCgXXbKtBkMpulHEvGQxx74mUTRCY0xrpmlE21zG2PbM0om2uYwqeIaNcWFIYpjkywGVGEMAK3MshcmBXvHRRnmxVl2zVCJhtmJMu6a4ROdbMUZFs1RRhnIAtsjUhLYJbZLYBIDttkDIxFmVrbbTjq4p97vWg3E6BFPc6/vEdBMWuulXX8Pr0OrtumjZbmXZdcHdcnhlmLw/k8JSiuytNlAs1FYPmzaDUnz69zPPnpjjY9i/Er7Hsy8jHFtjFncs9zMfUnQflNENQ61iKQHQfZr4Av4W778w3U2L1x1TbXzOnx6knQ6eneIlLk8gdAkAIuK+D8LJNrX49T2ZC7bLdo5vbQEMexHlADhHD99W+m4624tr47n1NZ0DfcaGeh0VvmVLPddDzOvoULnjs+ozqtms57QbTbAUwyq2VaIyH0WxckNjIaYt0zziaq5jjFtmWcTfXIa47zNJG6uQfW0Q0aosuUyjGIyxgiWUWtLxFSYuynj4IyWMS5lk2Vo5tshHlWTZBHOskK73mhIyyYFa8uVQFdZAZFC++2QzTCIszgtilXG5T3EVZCM48ZdjZTyhJSj3HnBPaNxDEUJvrzalGireCLQB5C1e/wBwZyrNua+4/wATs16zP3l+B6jD9tygf2rDtrA+ZqrEuUD10YKZlnpLYLLRojfCXQ6zj3K6K6HVHUOp9VYag/kZmHGzuACWIAUEknoAB3JgBXh5SW1rZUy2V2KHrdeqspGoIgB8/eMU5fGc4aj4ra7NB003Vj/idjbH8Mvqcjc45lF/IEXKVdNzKu47V1IGregnScoruzjuuTzhDKmyWM0kF4mQrDVGVxqRqpDDUdxqJCaksplJwlF4ksDGl5DRCYxxrImSHwkOMSyZZo31SHWK8yTR0K5DOlpmkjbBhSGLY5GWkIlgtxjYiZsV5bTTBGG1iLNeba0cy1iTJaa4o582LbmjkZ2BXNJLJC+95DNEELb7JVmuERddZKNmyEQK2yUbNMYgt7/Cfqp/0i5/df0Hxj1R9Q+z2zdwnDPfXFr/ANuk88dAeZSbq2Gmu5GGnrqD0gB5X2S2buCYnnpVt9ezEQA5H7TAw41l7CoZloIJGo+Q+U6e38uM+Pfp+5z9ao5jy7df2PKZPDnKMxbnMepBXRtB+4fIjyEjVbfOf9RTbkvwHaHdq6E6ZVR4S7v1/Esw1tzCFezXHQDmFAU3nyUk929fSGmndrOlnSK7/MTuFGl25p0yU5Pqv/n+fxntMGtUUKgCKvQAdBOzGKisRXQ8tZKU5cpPLGVLSWKGGO8VJDYsb4jzNNGytjzDeY5o6VTG1DTLJG+DDUMUzQjZ5CJYJeY2IiYnzGmqs59rEWa021nMtYlyTNcTBMXXGMQoBvMkZEW5DSrNUEI8+9uYiJtHMDHcQW026dANfrOXuWtlpYpxWcnpdh2qO43+U5cQBLWIIfTejFW07fQ/lpGaPUefUphrdG9JqJUv0ZRa0e2Uigd3lJPCbHJHePAObxOvhOOtGDQUqpBVrsgpZavU/DWqHbr003H7Tz5rG2B7VcK2lGQZL2umrUV0W3WI47oSi6a6wAN9leBZRwmlb0eq1zZa9bAoymx2bbtPVR17QA5F7Sr93GckjTRTXX9dy1jX/cJ1tuzxl9Tn63ujyuRmvWzFCpCIrlCPIkg6EdvKV1eunp7oxXVMfodqhrNNbY3hw6/Vf9Ho8YgdtAO/SddJeh5izL7jKhpYyyD6TBiw/HaLkXiN8RpnmjXWx5iNMczo1McYxmSaOhWw+oxDNUSx5CLMCyI2JnmJ8ya6zn2iHMm2s5domyZqiYpC+6NQsXZbhVJY6BRqT5ACQ2kssbXFyeF3PM3cVd/irq3U99ddLSPVV/pOHZvlUbeGOnue203hDW2aXz169UgXmcxhada6qdWUnozHTQ6jyE5u7bhG/FVayej8L7JPTZ12ofFRz0+nv8v1H3gDwLbxUXXramLUt3KIKF7CwQHUDUAdGEZpbJ6aHBHI3K6Gt1Mr8Yyenr9h1xPx5ten8NJ1/m00fbbfl+BjVMUbcW9iqVYN7pbfl5a1FqEULUm8dSNo1LEjy1ip6iyfRsuopHr8T2lYhx6hjrfk5JRV9xprZ8lWVRuDLpooHqekSWLsTxkzD+zcL4k3X4taUxRuP/lZdftrAC1uIcWu6U4mLgq3TmZF3PtX68qobSfpvgBwHOe5sq85WhyfeLBkEAAc1TtOgHl0Gk7Whx5XQ5uqzz6lFmOxZ9FDLZWEPxBWBGvr+My7hoLdRZGcMdPc6Wz7vRoqrarotqax09A/haZKkBzUUHTz37R9R5zoULUrCm1g85qnpW261L5dj0dE2nKkH0mDFDDHMpIlDXEMzzNVY8wzMczo1DrGMyTOhWMKohmuJa8qi7A8iNiZ5ifNE11mC1CHN/L+U2wZy7UeS4n4gxqyQbVdh3Sv9M35LrLT1dNf3pIKdt1epeKq5P8AsJ7/ABKhH6Oq9z9VFY/NjM0960sV3ydajwdu1r/0sfXoWYuUL6VsUaLYuu09dPIgzpVWKyCkvU4FlTpscH6HnOJY3u7qaegtcIaT8pPcsv7ug+04G8aChQ81dGe78Jb3rY3x00fiT9GC5uWtoNanQ7um7pXZtPxKG/lODTVKlxunHMT3O46+ncIW6KixRn269n8kzt3sJX/8t202tZmXM49DqBp+QE6s7PMk5+/U8CqnUvLl3j0f9hjxv2p8NxbGre42WVsUdakazay9CCe3Q/WQot9kSaYHivPzK+bg4CLQ36q3LuNDOunRxUqE7T5HXrIAIrwuKWNu14bgaro5rrfLtZj3O9tgA+hBgB6fh1LpUq3Wc+xRo9u0V7j67R0EACYAfMHinQ8VzSuhX3x+o6jXQbuv46zsbf8A6b+pztY/iX0K6FnRRy5sY0CXMk2H0iSZpB9IgxYfjyjJiNsSZ5mqsd4cyTOjUOsWY5nQrGFUQzXEuaVQxgtwjIiJoU5azVBmG1Hh/aHjluHZAXUkV7tB30BBP8o63rW8GWjEb4t+5y43BTWFNdVdgJNpVmVdACBtXqSf6Ty2mojdNq2WMH1/dtzt0Gnrno6VLkvRfTHb+dAg8j/qXZlgHzbKeUv56a6TrV0bZB9ZZPH6jcfFN8XitxX0PQcPoqWhBj/qSNydSdQevn1npqIwUEq+3ofOr52Stbt+96nkuL5HOyQEOiatQj/zsYH1PYfgZw9VKOr1Spz0R7LbIW7bt8tXx+KeUn7e/wCv6+wTlWU1qK3AKgdKwpchfXQdvxnUut09UVCzGPY4mno1V8nOpNvu2jsnsLAHB9R0Q5N7Kf4A2mvX8JwJ45Pj2O9DPFcu586cYyxbffavRbr7bVB77XcsAfzm6DUdP1fuWPrzwvp7hjbe3utOn/rWc8AnJ4pRX+supr0Oh32InX06mACW7x/wxBqc7EOnX4bVsP2C66wA8d4p9s+OtDjhq2ZNxUhbCjJTX/Gdw1bT00kOUU8NjYUWzi5Qi2l17HJ8KjRR1La/EWPUsT1LE/XWelprUIKMTzt1jlJtm+O7tu0YIUcpoFDaaepPfp1+84Ou3e6i5wSWEeu2Twtp9x0yulY084aNDeS4T3izcSR8AUDUdwSB3+kyS3XWuHPsjpV+GNlV60/mOU36Jrp9ejwP/D95bGV7WBI3bnOgGikjUn7T1Oksc6Izmz5fuNKq1U6oLs8IP4Zxem1ylb6uOu0goWHquvzD8JNWqqtbUJZFanb9TpkpWwaT9x9jrGSM8RtiLM8zVWh3hiY7GdCpDjGEyzOhWMKohmqJe0ohrBrRGREyQuykmiDMdiEXEccMrKw1V1KsPVSNCJrg89Dn2Jp5Rzq3wIKxpTkWKg+RHRLNo9Nw01mOWz0WPOWdzT+Mdw0tarjhpe6EHFcG3GsrW167VuLKpVSjAqAeoJIPecvcNrWmhzi8nrvDvi63cdT9ntgl80F8CVn4e1aHbZWLKFPmCNdv8iJ6XQ2O3SLj3xg+abxp1pNynCa6KX5Hmm64qlFIallJTT4g6H4gR6955KuUqNXmXufWtTCrX7IlSuyXRdeq7hAYF3uYFK+WEG7oxA1JOnlNO7auGotSq64MXhTbLdBp7L9V8MWuz74Ow+zO7keFjZ1GynKsH46vp/SPPLHDlpdcbpVUf0XVtfjII76ad5aW1Xf6vLp3wdGrxHp4U/Z1SuWOLl+WT6c9n+Ru4RiO5A/slZY9gAF7/kJU5x8v2sMnmuKy9ll1jm4kDq7ltT16nQwq0l9tnKL+E3S3DQ1aTyp1/wBXr8X9zbHpDFPhU83Xlg9Kwq+bafMT6S7nPWXOqt8UvxJjXTtukhqr6/MlPqk/urHv7v5BmTjbWrBffZzBrWPhQV9QfgHYfUy2t0VGloeH8f5kbTu2t3HX1qUf6af3UsRX8QVwRPnr78l9qnv8B6r9+4nT2m93ULPdHB8Q6RaPWSri+noTLo5d511FeUumo6aWqPXyJH+k5m+6ZqSuSPReCdwTlPRzfSS9/wBP57GcDCe6qtazWj4julmoPXUDa+g9RNUalr9LCMXhLucOepnsO52Sa5S9M9vUo4jS9H6GzW6uusWUIBtVzr8RYftEHSZtzVtShTyxD3Oj4Zlpb5XaqVfO1dVHv+30/MbcHysWp1e17LbiQos5TpVXu6aLqOg+p1mjQ/YtPiMJZkznb5LetxzbfW4wXpjCR0ChJ2ZM8jBDXESZps2VodYiTJNnQqQ2xxMsmboIOriWaYl5lBrKbBLpipICvSOizPOIqy6pphIw2wPC+IfFNNF7Usl9lqBSwRPhAYaj4iRrJs11VLxNltLsur1qbohyweH8S8aGS1R5fISl2fda6hyCuhAUfbz8pzNw3CvU1+XBNnrfD3h3U7bqY6rUyjFezaTGfg9CarSVZVbILISCu5dijUa+WoM7G0QlDTqMlhnkfFl9Wo3KdlUlJP1Qp8R4dmPZbfWhspsUO+hHwWjoSR32np1Ew7ttsrZ+bHt6nb8KeJo6GqWns6t/dXz+v87I95wL2U05FSWZecMmpgr7MYolDDvpvOrEfl9pz69PXX1S6nS1m8avVpxsl8Pslhf5/M9N47ysXC4Jdj45qQcg4+PQrhnLP8KgAnce8clnojltpLLOP5ONy6Dr/wBOkgny6LpPTyXCtr2X7Hlq7Odq+b/c7f4MxjXwChT0IwNT3PVkJ8/xnmD1R86eG6da3A/dV/uyn/idTbJcoTXszBvEFVZX84pmKkX3egnfv+WvZ85Zh1AnnKZXLUyVPdn0LVV6F7TTPWZ4pdMfp+QVZhNXU7svIRV12g7rnbyDP5fbrOtDapRTu1Tzj0PK3+J4vGl2yvy0+jf+5lnCsnlFxayLVXWrEKoB5rknaNOrHQGatt1vKEpTxGKOZ4g2j7NfCmtudkll/uHcedHxl5Z3PYwbHK9dWU6lvoAD1/Gatytp+zNyfR9jm7Dp9XPcIxoXxJ9fl9TPA0JzCU6ryiMgj5QwI5ev1+bpOT4f8zMunwnqv/IX2bnXxa8z1X8/nYa8e4M9xqakotlTMDu12mtwNe3fqBOxuGi+1QUTx+w7xLa73clnp29zz3iThz0EI1nM59LuvwhAtlZBIX7ETgazQQ0bhKHue52nxBqN4jqKb8YcXhfTr/k6jwtuZWj/AN5Wr/5lB/rPSOeUmfN1XiTXsPMWqZ5s11xHGKkyzZvriMqVmaTNkEFoItj0XSgwrYSUVaB7UjExMkAZFUfGRlsgeK8S+Cacq/nO99VhrFTcsqAyqdRrqp0PU9YWaeu5pzQzS7lqtEpKiWM9wTF8JY1H6upS3bmPrbYf8Tf0mymquv7sUcvV6rUXvNs2/wC5bfRNsZHLlACtx/X7j6RmRXHAmPh2gAhawobqyqXRD+Kg6RP2Wh/7UaVr9SunNi+zhtdd9VWNTjrkZJZansZaa12AElnPXzHQdTE3zq0yTjBZZr0kL9a2p2PC7nQOC+zbH+bid65j6gilW5GKunX5VbV/8RI+k5V2qst+8+nsd2jR00/dXX3fc9f4g8QYuNjvzb8er9E61oXQFiEOiKuvX8BM5qOC+HOEiuhTo2+2tS+78DoNPLTUz0OjojVXlLq+rPL7hrbLrcSeVHovoJcbh1xqRDTkK9R1BG2sajUfMx08552G36yNznWsfU99Z4g2i3b4abUNvj6RDE8P3MQSigg662XPYAR57R0M1PbNbZ0ss6HLj4j2bTNT0+l+Jdm2/wDJfkeGrFr5ikWZKO1mgBCupAGwA+YA6GaLNpS03lxfVfmc6jxTZ/7P7ZNdH3T9P+gThHCje5NAelR0d3DAIW6staH9o+fkJztJt1+o+G54jE9FuniLb9BJ27fHNs11fov5+Hse44fw9akCVjRR69WJ8yx8zPUV1xrioxWEj5nffZfY7LHmT9RBxjxHbXkWUVqiFNoVtrW2vuGvwIP/ALOVrdwurs8uqGWek2fZNJqaXqNVdwiu69X37fga0+GszLbdfur+EqLLyC6qw67KU6L99Jiek1WoalfLC9jsx3jatuhKG31OUmmucn7nTOG4QStEXtWioPwUAf0nWbwsHkox5PI5xqZnlI2VwGlFczSZthEOrWJbNEUXqJQaiyVLmCIEFbLLJlGga2uMTFSiA30R0ZGWcBdfjTRGZknWLr8WPjMyzqAbcWOUzPKsEsxoxTEuADncLS1dtqLYvowDCTJRmsSWQg51vMG0/kK28KYv9xV+R/5i/s1P/FDvtup/5s2x/D1FZ1rpqVvXaCfzMvCmqPWMULnqbprEpt/3DPdo7JnwT3eGQNhjwyRgsWiRkMFq0SORKiX10SrkMUC6nh6b9+xeYRt5mg36em7vEtrOfU0RUscc9PYZ0Y0VKY+FYyx6JnlI1wrGNFMRKRrhAOqSJbNMYhKLFsckbgSpc3kEkgBqRJIZWyyUyjRRZXGJipRBbaIxSEyrArcaOUzPKoEtxI1TM8qgSzE+karBEqQZ8SXVgp1FD4kurBbqKziS3Mo6jQ4v0k8yvlmPdZPMPLIMWHMPLNxiyvMlVlqYsq5l1UE14so5jY1BdOLFSmaI1B1ONEymaYVh1NETKRpjALrrimx8YhCLFtjUiwCVLpGwkFjMAJACQAwRJIwaFZOSrRU1csmUcSl6ZdSFuBQ+PLqYp1g740upinUUviy6mLdRS2JLqwW6ipsOW8wo6TQ4knzCrpNfc5PmEeST3SHmB5JsuJI8wlVFqYkq7C6qL68WUcxqqCa8eLcx0awlKYtyHRgEJXFtjVEuVZXIxI3AlS2DYCQWMwAkAJACQAkAMEQAwRJyRg1KyclWjQ1yclXEraqW5FXE0amTyKOBWaJbkVcDQ0SeZV1mpx5PMjyzBx5PMjyzHu8OZHlmRjyOZKrLFokci/lli0yrkWUCxapVyLqJaqSuS6ibhZGSyRsBILYMyCTMAJACQAkAJACQAkAJADBgBiSQamSVMGBBrJIMESSDQiSQYgQZkgQSANgIFjcSpKNpBZGRIJMwJRtIJJACQAkA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TW" altLang="en-US"/>
          </a:p>
        </p:txBody>
      </p:sp>
      <p:sp>
        <p:nvSpPr>
          <p:cNvPr id="1028" name="AutoShape 4" descr="data:image/jpeg;base64,/9j/4AAQSkZJRgABAQAAAQABAAD/2wCEAAkGBxQSDxUUDxQQDxAPEBQPDxAUFRQPDxUPFBQWFhQUFBQYHCggGBomHBUUITEhJSkrLi8uFx8zODMsNygtLisBCgoKDg0OGhAQGiwkHyUsLCwvLCwsLCwsLjAsLCwsMCwtLSwsLCwtLCwsLCwsLCwsLCwsLCwsLCwsLCwsLCwsLP/AABEIAKoAyAMBEQACEQEDEQH/xAAcAAACAgMBAQAAAAAAAAAAAAAEBQADAQIHBgj/xAA9EAACAgECBAMGAgcHBQEAAAABAgADBBESBRMhMQZBUQcUIjJhgXGRIzNCUmKhwSRTgpKxstFDY3OT4SX/xAAbAQACAwEBAQAAAAAAAAAAAAAAAwECBAUGB//EADURAAICAQMCBAMHAwQDAAAAAAABAgMRBAUSITEGE0FRImFxFDKRobHB8COB0TNCUuEHFWL/2gAMAwEAAhEDEQA/AO4wAkAJACQAkAJACQAxrADBaTgjJjdDBGTG6TgjJjdDAZJuhgMk3QwGTO6GAyZ3SME5M7oYJyZ1kEmYASAEgBIASAEgBIASAEgBIASAEgBgmAGCZJGTQtJwVbNC8nBVyNDZLcSjkaG2TxI5GvOk8SOZOdDiRzJzocSeZsLZHEnmbiyRxJ5GwskYLKRuGlcFsm4aRgtk2BkE5MwJJACQAkAJACQAkAJACQAwTADQtLYKNlT2SyRRyKXul1EW5lD3y6gKdh5zxv4kfCw2vqRbmSyteWxYbg7BToV8+vSElxWQg+cuIfgcWS+lLajrXcgsQ9jtI8/rGRjlZEynxeGWnJluBTzSe9SeAeaZGTI4B5psMmRwLKwtXIlXAurC5L5RxGKZcl0o4jFMuWyVaGKRaryrRdM3BlcFsm2sgsZgBIASAEgBIASAGpMkhlbtLJFGyiyyXURUpAtt8YoiZTA7cmNUDPKwEsyo1QEStPO+Nbt3D8jXulRsQ+YsQhkYfUEAwtrzB5Ci9q2LXfJzCnxJkpWq035FVbhjWdg5Rs03sFdl69TroJw436qmtNrp7s99Zt+za3UtVTfNpvC+7nH7/I6X4Z4m1uFRZY293pVnf1bzPSehqjygmfOr5cbJRXuMvepfgK802GVDgSrSxcqVcC6tLkypVwLq0IryotwHKwKryItwHRsCqr4pxHRmFV2xbiPjIIR5RoYmWAyoxM3EqWMwAkAJACQAwTAgqdpdIo2DW2xiiJlIBvvjoxM07Bffkx8YGSdgvvyo+MDLO0VcU4zXQm+5xWm4LuOump7dpeXGCzIXHnZLjBZYHdxykUm7m1tSo1Lhgw09Onn9JblBR5Z6FONjnww8+wqyrquJYZFZ7n9GSNHquX5dR+yf6GLcK9TU8dmPjZft+qUnlSi8m3hMPVhVV2qUdFKlemo+I6dozT1uNaUl1E6y2M7pSi+jCauKWXXGnBpszLkOlhU7KKz/ANy49AfoNTE3auut4XVmjTaC25cn0Xz/AMDDJ4VxSpN74mPco6slF5a7T+FWUBj9NZmW4desfzNr2jp8M+vzQNwvjCX176iSNdrKejq47qw8iJ0K5Rsjyicm2E6pcJrqMEyZLgVUwivJlHAYrAynJinAdGwOpyYqUDTCwPpviJRNMJhtVsS4mmMwpHi2hyZcplGMTNhILGYASAGDACt2lkijYNbZGRQmUhfkXR8YmSyYryciaYQMVlgrvyZpjAxTsALciOUTPKYs4nSl1bV2jcjjQjsfoQfIjvJlVGcXGXYiu+dc1ODw0c/XgD+9ckqBt1cZZTUGodtB23+X21nn1tM/PcHJ8O57x+K6loY2qqLvTxnp+OPf5jTA4XfjZO+tkuqt0S4fq3K/suR2JGp7es6Wm0M9LP8ApvMX6Hn9y3iO5x5Xx42Jd16/UL4vxaxsew4yXMDaMQZIXShb3IXQP5ka+Ql9RrYRUox7mXR7bZKUZzXw9zu/AODVYWKlGOuldK6D1Zv2mPqxPWcQ9Kcj494jyG4kba3sxmrehhgWXI2rUcwWCxa2YKCLPzAJ7TbTpPMjnkk/Q5+o1/lTxxbS7v8AwBZ3FEfPTIpCIOIVsuSlZZ6Rl1dVZLCqhyyN1IHkZfQTcbHD3/YTutanSrPVfoxol87ODzmQiu+VcSykFVZEo4l1MOoyImUB8bBlj5ERKBqhYMse6Z5RNkJjCmyIkjXGQXW0W0PTLQZRjEzeQSSAGjGSiGUWtGRQmTF+RbHRiZbJCnKvmqETBbYJ8m+a4RMFlgtvuj4xMspAVlsYkKbBrLZbAIGe+BZI14Nw/I4ja1WFolVZ25GawJrrJ/ZqH7dn+nnOZq9co/BX39zt6HbOeJ29vRe/1+Q39qWTh8M4TVw6gsb0au6lRoXBrcPzbj5bj9z5dpx4wcnhI9CdU4BxevLxasikgpcgcddSCR1U/UHUfaVAWeI/B1GXyyQKWqv57PWqq9gKsjozaa6MrEE95KbXVENKSwzwPtPNNFnDcKkhRiLZbozastSoK61JPctqf8s1aFZuXyMW4vGnksdxMl09CeWaCarpGCgXXbKtBkMpulHEvGQxx74mUTRCY0xrpmlE21zG2PbM0om2uYwqeIaNcWFIYpjkywGVGEMAK3MshcmBXvHRRnmxVl2zVCJhtmJMu6a4ROdbMUZFs1RRhnIAtsjUhLYJbZLYBIDttkDIxFmVrbbTjq4p97vWg3E6BFPc6/vEdBMWuulXX8Pr0OrtumjZbmXZdcHdcnhlmLw/k8JSiuytNlAs1FYPmzaDUnz69zPPnpjjY9i/Er7Hsy8jHFtjFncs9zMfUnQflNENQ61iKQHQfZr4Av4W778w3U2L1x1TbXzOnx6knQ6eneIlLk8gdAkAIuK+D8LJNrX49T2ZC7bLdo5vbQEMexHlADhHD99W+m4624tr47n1NZ0DfcaGeh0VvmVLPddDzOvoULnjs+ozqtms57QbTbAUwyq2VaIyH0WxckNjIaYt0zziaq5jjFtmWcTfXIa47zNJG6uQfW0Q0aosuUyjGIyxgiWUWtLxFSYuynj4IyWMS5lk2Vo5tshHlWTZBHOskK73mhIyyYFa8uVQFdZAZFC++2QzTCIszgtilXG5T3EVZCM48ZdjZTyhJSj3HnBPaNxDEUJvrzalGireCLQB5C1e/wBwZyrNua+4/wATs16zP3l+B6jD9tygf2rDtrA+ZqrEuUD10YKZlnpLYLLRojfCXQ6zj3K6K6HVHUOp9VYag/kZmHGzuACWIAUEknoAB3JgBXh5SW1rZUy2V2KHrdeqspGoIgB8/eMU5fGc4aj4ra7NB003Vj/idjbH8Mvqcjc45lF/IEXKVdNzKu47V1IGregnScoruzjuuTzhDKmyWM0kF4mQrDVGVxqRqpDDUdxqJCaksplJwlF4ksDGl5DRCYxxrImSHwkOMSyZZo31SHWK8yTR0K5DOlpmkjbBhSGLY5GWkIlgtxjYiZsV5bTTBGG1iLNeba0cy1iTJaa4o582LbmjkZ2BXNJLJC+95DNEELb7JVmuERddZKNmyEQK2yUbNMYgt7/Cfqp/0i5/df0Hxj1R9Q+z2zdwnDPfXFr/ANuk88dAeZSbq2Gmu5GGnrqD0gB5X2S2buCYnnpVt9ezEQA5H7TAw41l7CoZloIJGo+Q+U6e38uM+Pfp+5z9ao5jy7df2PKZPDnKMxbnMepBXRtB+4fIjyEjVbfOf9RTbkvwHaHdq6E6ZVR4S7v1/Esw1tzCFezXHQDmFAU3nyUk929fSGmndrOlnSK7/MTuFGl25p0yU5Pqv/n+fxntMGtUUKgCKvQAdBOzGKisRXQ8tZKU5cpPLGVLSWKGGO8VJDYsb4jzNNGytjzDeY5o6VTG1DTLJG+DDUMUzQjZ5CJYJeY2IiYnzGmqs59rEWa021nMtYlyTNcTBMXXGMQoBvMkZEW5DSrNUEI8+9uYiJtHMDHcQW026dANfrOXuWtlpYpxWcnpdh2qO43+U5cQBLWIIfTejFW07fQ/lpGaPUefUphrdG9JqJUv0ZRa0e2Uigd3lJPCbHJHePAObxOvhOOtGDQUqpBVrsgpZavU/DWqHbr003H7Tz5rG2B7VcK2lGQZL2umrUV0W3WI47oSi6a6wAN9leBZRwmlb0eq1zZa9bAoymx2bbtPVR17QA5F7Sr93GckjTRTXX9dy1jX/cJ1tuzxl9Tn63ujyuRmvWzFCpCIrlCPIkg6EdvKV1eunp7oxXVMfodqhrNNbY3hw6/Vf9Ho8YgdtAO/SddJeh5izL7jKhpYyyD6TBiw/HaLkXiN8RpnmjXWx5iNMczo1McYxmSaOhWw+oxDNUSx5CLMCyI2JnmJ8ya6zn2iHMm2s5domyZqiYpC+6NQsXZbhVJY6BRqT5ACQ2kssbXFyeF3PM3cVd/irq3U99ddLSPVV/pOHZvlUbeGOnue203hDW2aXz169UgXmcxhada6qdWUnozHTQ6jyE5u7bhG/FVayej8L7JPTZ12ofFRz0+nv8v1H3gDwLbxUXXramLUt3KIKF7CwQHUDUAdGEZpbJ6aHBHI3K6Gt1Mr8Yyenr9h1xPx5ten8NJ1/m00fbbfl+BjVMUbcW9iqVYN7pbfl5a1FqEULUm8dSNo1LEjy1ip6iyfRsuopHr8T2lYhx6hjrfk5JRV9xprZ8lWVRuDLpooHqekSWLsTxkzD+zcL4k3X4taUxRuP/lZdftrAC1uIcWu6U4mLgq3TmZF3PtX68qobSfpvgBwHOe5sq85WhyfeLBkEAAc1TtOgHl0Gk7Whx5XQ5uqzz6lFmOxZ9FDLZWEPxBWBGvr+My7hoLdRZGcMdPc6Wz7vRoqrarotqax09A/haZKkBzUUHTz37R9R5zoULUrCm1g85qnpW261L5dj0dE2nKkH0mDFDDHMpIlDXEMzzNVY8wzMczo1DrGMyTOhWMKohmuJa8qi7A8iNiZ5ifNE11mC1CHN/L+U2wZy7UeS4n4gxqyQbVdh3Sv9M35LrLT1dNf3pIKdt1epeKq5P8AsJ7/ABKhH6Oq9z9VFY/NjM0960sV3ydajwdu1r/0sfXoWYuUL6VsUaLYuu09dPIgzpVWKyCkvU4FlTpscH6HnOJY3u7qaegtcIaT8pPcsv7ug+04G8aChQ81dGe78Jb3rY3x00fiT9GC5uWtoNanQ7um7pXZtPxKG/lODTVKlxunHMT3O46+ncIW6KixRn269n8kzt3sJX/8t202tZmXM49DqBp+QE6s7PMk5+/U8CqnUvLl3j0f9hjxv2p8NxbGre42WVsUdakazay9CCe3Q/WQot9kSaYHivPzK+bg4CLQ36q3LuNDOunRxUqE7T5HXrIAIrwuKWNu14bgaro5rrfLtZj3O9tgA+hBgB6fh1LpUq3Wc+xRo9u0V7j67R0EACYAfMHinQ8VzSuhX3x+o6jXQbuv46zsbf8A6b+pztY/iX0K6FnRRy5sY0CXMk2H0iSZpB9IgxYfjyjJiNsSZ5mqsd4cyTOjUOsWY5nQrGFUQzXEuaVQxgtwjIiJoU5azVBmG1Hh/aHjluHZAXUkV7tB30BBP8o63rW8GWjEb4t+5y43BTWFNdVdgJNpVmVdACBtXqSf6Ty2mojdNq2WMH1/dtzt0Gnrno6VLkvRfTHb+dAg8j/qXZlgHzbKeUv56a6TrV0bZB9ZZPH6jcfFN8XitxX0PQcPoqWhBj/qSNydSdQevn1npqIwUEq+3ofOr52Stbt+96nkuL5HOyQEOiatQj/zsYH1PYfgZw9VKOr1Spz0R7LbIW7bt8tXx+KeUn7e/wCv6+wTlWU1qK3AKgdKwpchfXQdvxnUut09UVCzGPY4mno1V8nOpNvu2jsnsLAHB9R0Q5N7Kf4A2mvX8JwJ45Pj2O9DPFcu586cYyxbffavRbr7bVB77XcsAfzm6DUdP1fuWPrzwvp7hjbe3utOn/rWc8AnJ4pRX+supr0Oh32InX06mACW7x/wxBqc7EOnX4bVsP2C66wA8d4p9s+OtDjhq2ZNxUhbCjJTX/Gdw1bT00kOUU8NjYUWzi5Qi2l17HJ8KjRR1La/EWPUsT1LE/XWelprUIKMTzt1jlJtm+O7tu0YIUcpoFDaaepPfp1+84Ou3e6i5wSWEeu2Twtp9x0yulY084aNDeS4T3izcSR8AUDUdwSB3+kyS3XWuHPsjpV+GNlV60/mOU36Jrp9ejwP/D95bGV7WBI3bnOgGikjUn7T1Oksc6Izmz5fuNKq1U6oLs8IP4Zxem1ylb6uOu0goWHquvzD8JNWqqtbUJZFanb9TpkpWwaT9x9jrGSM8RtiLM8zVWh3hiY7GdCpDjGEyzOhWMKohmqJe0ohrBrRGREyQuykmiDMdiEXEccMrKw1V1KsPVSNCJrg89Dn2Jp5Rzq3wIKxpTkWKg+RHRLNo9Nw01mOWz0WPOWdzT+Mdw0tarjhpe6EHFcG3GsrW167VuLKpVSjAqAeoJIPecvcNrWmhzi8nrvDvi63cdT9ntgl80F8CVn4e1aHbZWLKFPmCNdv8iJ6XQ2O3SLj3xg+abxp1pNynCa6KX5Hmm64qlFIallJTT4g6H4gR6955KuUqNXmXufWtTCrX7IlSuyXRdeq7hAYF3uYFK+WEG7oxA1JOnlNO7auGotSq64MXhTbLdBp7L9V8MWuz74Ow+zO7keFjZ1GynKsH46vp/SPPLHDlpdcbpVUf0XVtfjII76ad5aW1Xf6vLp3wdGrxHp4U/Z1SuWOLl+WT6c9n+Ru4RiO5A/slZY9gAF7/kJU5x8v2sMnmuKy9ll1jm4kDq7ltT16nQwq0l9tnKL+E3S3DQ1aTyp1/wBXr8X9zbHpDFPhU83Xlg9Kwq+bafMT6S7nPWXOqt8UvxJjXTtukhqr6/MlPqk/urHv7v5BmTjbWrBffZzBrWPhQV9QfgHYfUy2t0VGloeH8f5kbTu2t3HX1qUf6af3UsRX8QVwRPnr78l9qnv8B6r9+4nT2m93ULPdHB8Q6RaPWSri+noTLo5d511FeUumo6aWqPXyJH+k5m+6ZqSuSPReCdwTlPRzfSS9/wBP57GcDCe6qtazWj4julmoPXUDa+g9RNUalr9LCMXhLucOepnsO52Sa5S9M9vUo4jS9H6GzW6uusWUIBtVzr8RYftEHSZtzVtShTyxD3Oj4Zlpb5XaqVfO1dVHv+30/MbcHysWp1e17LbiQos5TpVXu6aLqOg+p1mjQ/YtPiMJZkznb5LetxzbfW4wXpjCR0ChJ2ZM8jBDXESZps2VodYiTJNnQqQ2xxMsmboIOriWaYl5lBrKbBLpipICvSOizPOIqy6pphIw2wPC+IfFNNF7Usl9lqBSwRPhAYaj4iRrJs11VLxNltLsur1qbohyweH8S8aGS1R5fISl2fda6hyCuhAUfbz8pzNw3CvU1+XBNnrfD3h3U7bqY6rUyjFezaTGfg9CarSVZVbILISCu5dijUa+WoM7G0QlDTqMlhnkfFl9Wo3KdlUlJP1Qp8R4dmPZbfWhspsUO+hHwWjoSR32np1Ew7ttsrZ+bHt6nb8KeJo6GqWns6t/dXz+v87I95wL2U05FSWZecMmpgr7MYolDDvpvOrEfl9pz69PXX1S6nS1m8avVpxsl8Pslhf5/M9N47ysXC4Jdj45qQcg4+PQrhnLP8KgAnce8clnojltpLLOP5ONy6Dr/wBOkgny6LpPTyXCtr2X7Hlq7Odq+b/c7f4MxjXwChT0IwNT3PVkJ8/xnmD1R86eG6da3A/dV/uyn/idTbJcoTXszBvEFVZX84pmKkX3egnfv+WvZ85Zh1AnnKZXLUyVPdn0LVV6F7TTPWZ4pdMfp+QVZhNXU7svIRV12g7rnbyDP5fbrOtDapRTu1Tzj0PK3+J4vGl2yvy0+jf+5lnCsnlFxayLVXWrEKoB5rknaNOrHQGatt1vKEpTxGKOZ4g2j7NfCmtudkll/uHcedHxl5Z3PYwbHK9dWU6lvoAD1/Gatytp+zNyfR9jm7Dp9XPcIxoXxJ9fl9TPA0JzCU6ryiMgj5QwI5ev1+bpOT4f8zMunwnqv/IX2bnXxa8z1X8/nYa8e4M9xqakotlTMDu12mtwNe3fqBOxuGi+1QUTx+w7xLa73clnp29zz3iThz0EI1nM59LuvwhAtlZBIX7ETgazQQ0bhKHue52nxBqN4jqKb8YcXhfTr/k6jwtuZWj/AN5Wr/5lB/rPSOeUmfN1XiTXsPMWqZ5s11xHGKkyzZvriMqVmaTNkEFoItj0XSgwrYSUVaB7UjExMkAZFUfGRlsgeK8S+Cacq/nO99VhrFTcsqAyqdRrqp0PU9YWaeu5pzQzS7lqtEpKiWM9wTF8JY1H6upS3bmPrbYf8Tf0mymquv7sUcvV6rUXvNs2/wC5bfRNsZHLlACtx/X7j6RmRXHAmPh2gAhawobqyqXRD+Kg6RP2Wh/7UaVr9SunNi+zhtdd9VWNTjrkZJZansZaa12AElnPXzHQdTE3zq0yTjBZZr0kL9a2p2PC7nQOC+zbH+bid65j6gilW5GKunX5VbV/8RI+k5V2qst+8+nsd2jR00/dXX3fc9f4g8QYuNjvzb8er9E61oXQFiEOiKuvX8BM5qOC+HOEiuhTo2+2tS+78DoNPLTUz0OjojVXlLq+rPL7hrbLrcSeVHovoJcbh1xqRDTkK9R1BG2sajUfMx08552G36yNznWsfU99Z4g2i3b4abUNvj6RDE8P3MQSigg662XPYAR57R0M1PbNbZ0ss6HLj4j2bTNT0+l+Jdm2/wDJfkeGrFr5ikWZKO1mgBCupAGwA+YA6GaLNpS03lxfVfmc6jxTZ/7P7ZNdH3T9P+gThHCje5NAelR0d3DAIW6staH9o+fkJztJt1+o+G54jE9FuniLb9BJ27fHNs11fov5+Hse44fw9akCVjRR69WJ8yx8zPUV1xrioxWEj5nffZfY7LHmT9RBxjxHbXkWUVqiFNoVtrW2vuGvwIP/ALOVrdwurs8uqGWek2fZNJqaXqNVdwiu69X37fga0+GszLbdfur+EqLLyC6qw67KU6L99Jiek1WoalfLC9jsx3jatuhKG31OUmmucn7nTOG4QStEXtWioPwUAf0nWbwsHkox5PI5xqZnlI2VwGlFczSZthEOrWJbNEUXqJQaiyVLmCIEFbLLJlGga2uMTFSiA30R0ZGWcBdfjTRGZknWLr8WPjMyzqAbcWOUzPKsEsxoxTEuADncLS1dtqLYvowDCTJRmsSWQg51vMG0/kK28KYv9xV+R/5i/s1P/FDvtup/5s2x/D1FZ1rpqVvXaCfzMvCmqPWMULnqbprEpt/3DPdo7JnwT3eGQNhjwyRgsWiRkMFq0SORKiX10SrkMUC6nh6b9+xeYRt5mg36em7vEtrOfU0RUscc9PYZ0Y0VKY+FYyx6JnlI1wrGNFMRKRrhAOqSJbNMYhKLFsckbgSpc3kEkgBqRJIZWyyUyjRRZXGJipRBbaIxSEyrArcaOUzPKoEtxI1TM8qgSzE+karBEqQZ8SXVgp1FD4kurBbqKziS3Mo6jQ4v0k8yvlmPdZPMPLIMWHMPLNxiyvMlVlqYsq5l1UE14so5jY1BdOLFSmaI1B1ONEymaYVh1NETKRpjALrrimx8YhCLFtjUiwCVLpGwkFjMAJACQAwRJIwaFZOSrRU1csmUcSl6ZdSFuBQ+PLqYp1g740upinUUviy6mLdRS2JLqwW6ipsOW8wo6TQ4knzCrpNfc5PmEeST3SHmB5JsuJI8wlVFqYkq7C6qL68WUcxqqCa8eLcx0awlKYtyHRgEJXFtjVEuVZXIxI3AlS2DYCQWMwAkAJACQAkAMEQAwRJyRg1KyclWjQ1yclXEraqW5FXE0amTyKOBWaJbkVcDQ0SeZV1mpx5PMjyzBx5PMjyzHu8OZHlmRjyOZKrLFokci/lli0yrkWUCxapVyLqJaqSuS6ibhZGSyRsBILYMyCTMAJACQAkAJACQAkAJADBgBiSQamSVMGBBrJIMESSDQiSQYgQZkgQSANgIFjcSpKNpBZGRIJMwJRtIJJACQAkA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TW" altLang="en-US"/>
          </a:p>
        </p:txBody>
      </p:sp>
      <p:sp>
        <p:nvSpPr>
          <p:cNvPr id="9" name="橢圓 8"/>
          <p:cNvSpPr/>
          <p:nvPr/>
        </p:nvSpPr>
        <p:spPr>
          <a:xfrm>
            <a:off x="714348" y="857232"/>
            <a:ext cx="2160240" cy="208823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zh-TW" sz="2800" dirty="0" smtClean="0">
                <a:latin typeface="+mj-ea"/>
                <a:ea typeface="+mj-ea"/>
              </a:rPr>
              <a:t>Fatigue</a:t>
            </a:r>
          </a:p>
          <a:p>
            <a:pPr algn="ctr"/>
            <a:r>
              <a:rPr lang="zh-TW" altLang="en-US" sz="2800" dirty="0">
                <a:latin typeface="+mj-ea"/>
                <a:ea typeface="+mj-ea"/>
              </a:rPr>
              <a:t>疲勞</a:t>
            </a:r>
          </a:p>
        </p:txBody>
      </p:sp>
      <p:grpSp>
        <p:nvGrpSpPr>
          <p:cNvPr id="12" name="群組 11"/>
          <p:cNvGrpSpPr/>
          <p:nvPr/>
        </p:nvGrpSpPr>
        <p:grpSpPr>
          <a:xfrm>
            <a:off x="1071538" y="3429000"/>
            <a:ext cx="6756447" cy="2857520"/>
            <a:chOff x="1071538" y="3429000"/>
            <a:chExt cx="6756447" cy="2857520"/>
          </a:xfrm>
        </p:grpSpPr>
        <p:sp>
          <p:nvSpPr>
            <p:cNvPr id="8" name="文字方塊 7"/>
            <p:cNvSpPr txBox="1"/>
            <p:nvPr/>
          </p:nvSpPr>
          <p:spPr>
            <a:xfrm>
              <a:off x="1071538" y="3429000"/>
              <a:ext cx="5929354" cy="461665"/>
            </a:xfrm>
            <a:prstGeom prst="rect">
              <a:avLst/>
            </a:prstGeom>
            <a:noFill/>
          </p:spPr>
          <p:txBody>
            <a:bodyPr wrap="square" rtlCol="0">
              <a:spAutoFit/>
            </a:bodyPr>
            <a:lstStyle/>
            <a:p>
              <a:r>
                <a:rPr lang="zh-TW" altLang="en-US" sz="2400" dirty="0" smtClean="0"/>
                <a:t>長時間執行心智工作後所引發的慣性心態</a:t>
              </a:r>
            </a:p>
          </p:txBody>
        </p:sp>
        <p:pic>
          <p:nvPicPr>
            <p:cNvPr id="10" name="圖片 9" descr="14238810141655.jpg"/>
            <p:cNvPicPr>
              <a:picLocks noChangeAspect="1"/>
            </p:cNvPicPr>
            <p:nvPr/>
          </p:nvPicPr>
          <p:blipFill>
            <a:blip r:embed="rId2"/>
            <a:srcRect l="13750" t="10714" r="16249" b="8928"/>
            <a:stretch>
              <a:fillRect/>
            </a:stretch>
          </p:blipFill>
          <p:spPr>
            <a:xfrm>
              <a:off x="5072066" y="4071942"/>
              <a:ext cx="2755919" cy="2214578"/>
            </a:xfrm>
            <a:prstGeom prst="rect">
              <a:avLst/>
            </a:prstGeom>
          </p:spPr>
        </p:pic>
      </p:grpSp>
      <p:sp>
        <p:nvSpPr>
          <p:cNvPr id="11" name="矩形 10"/>
          <p:cNvSpPr/>
          <p:nvPr/>
        </p:nvSpPr>
        <p:spPr>
          <a:xfrm>
            <a:off x="785786" y="3500438"/>
            <a:ext cx="7786742" cy="18573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zh-TW" altLang="en-US" dirty="0" smtClean="0"/>
              <a:t>疲勞 </a:t>
            </a:r>
            <a:r>
              <a:rPr lang="en-US" altLang="zh-TW" dirty="0" smtClean="0">
                <a:sym typeface="Wingdings" pitchFamily="2" charset="2"/>
              </a:rPr>
              <a:t></a:t>
            </a:r>
            <a:r>
              <a:rPr lang="zh-TW" altLang="en-US" dirty="0" smtClean="0">
                <a:sym typeface="Wingdings" pitchFamily="2" charset="2"/>
              </a:rPr>
              <a:t>主觀、不悅的症狀且持續干擾個人正常能力範圍下的各種功能</a:t>
            </a:r>
            <a:endParaRPr lang="zh-TW" altLang="en-US" dirty="0"/>
          </a:p>
        </p:txBody>
      </p:sp>
    </p:spTree>
    <p:extLst>
      <p:ext uri="{BB962C8B-B14F-4D97-AF65-F5344CB8AC3E}">
        <p14:creationId xmlns="" xmlns:p14="http://schemas.microsoft.com/office/powerpoint/2010/main" val="768394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12"/>
                                        </p:tgtEl>
                                        <p:attrNameLst>
                                          <p:attrName>style.visibility</p:attrName>
                                        </p:attrNameLst>
                                      </p:cBhvr>
                                      <p:to>
                                        <p:strVal val="hidden"/>
                                      </p:to>
                                    </p:set>
                                  </p:childTnLst>
                                </p:cTn>
                              </p:par>
                              <p:par>
                                <p:cTn id="12" presetID="55"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ppt_w</p:attrName>
                                        </p:attrNameLst>
                                      </p:cBhvr>
                                      <p:tavLst>
                                        <p:tav tm="0">
                                          <p:val>
                                            <p:strVal val="#ppt_w*0.70"/>
                                          </p:val>
                                        </p:tav>
                                        <p:tav tm="100000">
                                          <p:val>
                                            <p:strVal val="#ppt_w"/>
                                          </p:val>
                                        </p:tav>
                                      </p:tavLst>
                                    </p:anim>
                                    <p:anim calcmode="lin" valueType="num">
                                      <p:cBhvr>
                                        <p:cTn id="15" dur="1000" fill="hold"/>
                                        <p:tgtEl>
                                          <p:spTgt spid="11"/>
                                        </p:tgtEl>
                                        <p:attrNameLst>
                                          <p:attrName>ppt_h</p:attrName>
                                        </p:attrNameLst>
                                      </p:cBhvr>
                                      <p:tavLst>
                                        <p:tav tm="0">
                                          <p:val>
                                            <p:strVal val="#ppt_h"/>
                                          </p:val>
                                        </p:tav>
                                        <p:tav tm="100000">
                                          <p:val>
                                            <p:strVal val="#ppt_h"/>
                                          </p:val>
                                        </p:tav>
                                      </p:tavLst>
                                    </p:anim>
                                    <p:animEffect transition="in" filter="fade">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橢圓 3"/>
          <p:cNvSpPr/>
          <p:nvPr/>
        </p:nvSpPr>
        <p:spPr>
          <a:xfrm>
            <a:off x="1142976" y="1428736"/>
            <a:ext cx="1285884" cy="128588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dirty="0" smtClean="0"/>
              <a:t>壓力</a:t>
            </a:r>
            <a:endParaRPr lang="zh-TW" altLang="en-US" dirty="0"/>
          </a:p>
        </p:txBody>
      </p:sp>
      <p:sp>
        <p:nvSpPr>
          <p:cNvPr id="5" name="等於 4"/>
          <p:cNvSpPr/>
          <p:nvPr/>
        </p:nvSpPr>
        <p:spPr>
          <a:xfrm>
            <a:off x="2714612" y="1928802"/>
            <a:ext cx="571504" cy="357190"/>
          </a:xfrm>
          <a:prstGeom prst="mathEqual">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a:solidFill>
                <a:schemeClr val="tx1"/>
              </a:solidFill>
            </a:endParaRPr>
          </a:p>
        </p:txBody>
      </p:sp>
      <p:sp>
        <p:nvSpPr>
          <p:cNvPr id="6" name="矩形 5"/>
          <p:cNvSpPr/>
          <p:nvPr/>
        </p:nvSpPr>
        <p:spPr>
          <a:xfrm>
            <a:off x="3857620" y="1428736"/>
            <a:ext cx="3071834" cy="121444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dirty="0" smtClean="0"/>
              <a:t>身體生理負荷的總工作需求</a:t>
            </a:r>
            <a:endParaRPr lang="zh-TW" altLang="en-US" dirty="0"/>
          </a:p>
        </p:txBody>
      </p:sp>
      <p:sp>
        <p:nvSpPr>
          <p:cNvPr id="7" name="圓角矩形 6"/>
          <p:cNvSpPr/>
          <p:nvPr/>
        </p:nvSpPr>
        <p:spPr>
          <a:xfrm>
            <a:off x="1000100" y="3357562"/>
            <a:ext cx="6643734" cy="200026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zh-TW" altLang="en-US" dirty="0" smtClean="0"/>
              <a:t>因應此需求的生理反應包含協助身體適應的神經系統與內分泌改變，包含交感與副交感神經系統的啟動以及分泌腎上腺素與皮質醇</a:t>
            </a:r>
            <a:endParaRPr lang="zh-TW"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資料庫圖表 3"/>
          <p:cNvGraphicFramePr/>
          <p:nvPr/>
        </p:nvGraphicFramePr>
        <p:xfrm>
          <a:off x="857224" y="714356"/>
          <a:ext cx="7500990"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基本">
  <a:themeElements>
    <a:clrScheme name="基本">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基本">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637</TotalTime>
  <Words>737</Words>
  <Application>Microsoft Office PowerPoint</Application>
  <PresentationFormat>如螢幕大小 (4:3)</PresentationFormat>
  <Paragraphs>92</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基本</vt:lpstr>
      <vt:lpstr>人因工程</vt:lpstr>
      <vt:lpstr>投影片 2</vt:lpstr>
      <vt:lpstr>人因工程的作業設計</vt:lpstr>
      <vt:lpstr>投影片 4</vt:lpstr>
      <vt:lpstr>投影片 5</vt:lpstr>
      <vt:lpstr>投影片 6</vt:lpstr>
      <vt:lpstr>投影片 7</vt:lpstr>
      <vt:lpstr>投影片 8</vt:lpstr>
      <vt:lpstr>投影片 9</vt:lpstr>
      <vt:lpstr>投影片 10</vt:lpstr>
      <vt:lpstr>投影片 11</vt:lpstr>
      <vt:lpstr>投影片 12</vt:lpstr>
      <vt:lpstr>投影片 13</vt:lpstr>
      <vt:lpstr>投影片 14</vt:lpstr>
      <vt:lpstr>投影片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體能需求工作 壓力與疲勞</dc:title>
  <dc:creator>Ruby</dc:creator>
  <cp:lastModifiedBy>user</cp:lastModifiedBy>
  <cp:revision>39</cp:revision>
  <dcterms:created xsi:type="dcterms:W3CDTF">2015-09-14T14:55:38Z</dcterms:created>
  <dcterms:modified xsi:type="dcterms:W3CDTF">2015-09-22T08:31:11Z</dcterms:modified>
</cp:coreProperties>
</file>